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287" autoAdjust="0"/>
  </p:normalViewPr>
  <p:slideViewPr>
    <p:cSldViewPr snapToGrid="0">
      <p:cViewPr>
        <p:scale>
          <a:sx n="100" d="100"/>
          <a:sy n="100" d="100"/>
        </p:scale>
        <p:origin x="-1531" y="3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59A36-12FC-4762-BE0A-976DBA9D09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5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98EAB-A181-4AD1-85B2-700C9557CF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5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AFE78-ECD4-4639-9F09-FCB2CDA7F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2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D9DC2-5B81-4FB0-A890-BA152C48D4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65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BB316-A3DA-45EE-B9AF-8979C3BB89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7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D6EC0-9789-4CC3-8C77-BA734DBAE7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1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CECD2-E908-4A19-813F-CBF0856C2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9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0C097-9B3C-40DE-A655-78F218CA03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17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8532D-F544-405B-943A-88278A8F5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5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7A5EE-C994-4A16-BBF9-AAB99D1F6E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7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B6A9E-7B17-4048-B557-852399E168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24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5233-A99C-46B7-854F-3841EF0732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0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C306CAF-3B4C-4B01-A3CA-4D8E1547E1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7994650" y="3733800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98950" y="2182813"/>
            <a:ext cx="0" cy="304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1214438" y="3733800"/>
            <a:ext cx="6783387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212850" y="3733800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684588" y="3733800"/>
            <a:ext cx="0" cy="3508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165850" y="3733800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"/>
            <a:ext cx="8229600" cy="64135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Office of Acquisitions (OA) - OLAO</a:t>
            </a:r>
          </a:p>
        </p:txBody>
      </p:sp>
      <p:sp>
        <p:nvSpPr>
          <p:cNvPr id="29" name="Freeform 28"/>
          <p:cNvSpPr/>
          <p:nvPr/>
        </p:nvSpPr>
        <p:spPr>
          <a:xfrm>
            <a:off x="3809998" y="839248"/>
            <a:ext cx="1799231" cy="1658291"/>
          </a:xfrm>
          <a:custGeom>
            <a:avLst/>
            <a:gdLst>
              <a:gd name="connsiteX0" fmla="*/ 0 w 1493521"/>
              <a:gd name="connsiteY0" fmla="*/ 0 h 1375890"/>
              <a:gd name="connsiteX1" fmla="*/ 1493521 w 1493521"/>
              <a:gd name="connsiteY1" fmla="*/ 0 h 1375890"/>
              <a:gd name="connsiteX2" fmla="*/ 1493521 w 1493521"/>
              <a:gd name="connsiteY2" fmla="*/ 1375890 h 1375890"/>
              <a:gd name="connsiteX3" fmla="*/ 0 w 1493521"/>
              <a:gd name="connsiteY3" fmla="*/ 1375890 h 1375890"/>
              <a:gd name="connsiteX4" fmla="*/ 0 w 1493521"/>
              <a:gd name="connsiteY4" fmla="*/ 0 h 137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521" h="1375890">
                <a:moveTo>
                  <a:pt x="0" y="0"/>
                </a:moveTo>
                <a:lnTo>
                  <a:pt x="1493521" y="0"/>
                </a:lnTo>
                <a:lnTo>
                  <a:pt x="1493521" y="1375890"/>
                </a:lnTo>
                <a:lnTo>
                  <a:pt x="0" y="1375890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Greg Holliday</a:t>
            </a:r>
            <a:r>
              <a:rPr lang="en-US" sz="1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en-US" sz="1400" b="1" dirty="0">
                <a:latin typeface="Calibri" pitchFamily="34" charset="0"/>
                <a:cs typeface="Times New Roman" pitchFamily="18" charset="0"/>
              </a:rPr>
            </a:br>
            <a:r>
              <a:rPr lang="en-US" sz="1400" b="1" dirty="0">
                <a:latin typeface="Calibri" pitchFamily="34" charset="0"/>
                <a:cs typeface="Times New Roman" pitchFamily="18" charset="0"/>
              </a:rPr>
              <a:t>Director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latin typeface="Calibri" pitchFamily="34" charset="0"/>
                <a:cs typeface="Times New Roman" pitchFamily="18" charset="0"/>
              </a:rPr>
              <a:t>(Vacant)</a:t>
            </a:r>
            <a:br>
              <a:rPr lang="en-US" sz="1400" b="1" dirty="0">
                <a:latin typeface="Calibri" pitchFamily="34" charset="0"/>
                <a:cs typeface="Times New Roman" pitchFamily="18" charset="0"/>
              </a:rPr>
            </a:br>
            <a:r>
              <a:rPr lang="en-US" sz="1400" b="1" dirty="0">
                <a:latin typeface="Calibri" pitchFamily="34" charset="0"/>
                <a:cs typeface="Times New Roman" pitchFamily="18" charset="0"/>
              </a:rPr>
              <a:t>Deputy Director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latin typeface="Calibri" pitchFamily="34" charset="0"/>
                <a:cs typeface="Times New Roman" pitchFamily="18" charset="0"/>
              </a:rPr>
              <a:t>Bronte’ Wms.- Washington (C)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latin typeface="Calibri" pitchFamily="34" charset="0"/>
                <a:cs typeface="Times New Roman" pitchFamily="18" charset="0"/>
              </a:rPr>
              <a:t> Executive Assistant</a:t>
            </a:r>
            <a:endParaRPr lang="en-US" sz="1400" dirty="0"/>
          </a:p>
        </p:txBody>
      </p:sp>
      <p:sp>
        <p:nvSpPr>
          <p:cNvPr id="30" name="Freeform 29"/>
          <p:cNvSpPr/>
          <p:nvPr/>
        </p:nvSpPr>
        <p:spPr>
          <a:xfrm>
            <a:off x="381000" y="4006285"/>
            <a:ext cx="1669381" cy="2667469"/>
          </a:xfrm>
          <a:custGeom>
            <a:avLst/>
            <a:gdLst>
              <a:gd name="connsiteX0" fmla="*/ 0 w 1440781"/>
              <a:gd name="connsiteY0" fmla="*/ 0 h 2384366"/>
              <a:gd name="connsiteX1" fmla="*/ 1440781 w 1440781"/>
              <a:gd name="connsiteY1" fmla="*/ 0 h 2384366"/>
              <a:gd name="connsiteX2" fmla="*/ 1440781 w 1440781"/>
              <a:gd name="connsiteY2" fmla="*/ 2384366 h 2384366"/>
              <a:gd name="connsiteX3" fmla="*/ 0 w 1440781"/>
              <a:gd name="connsiteY3" fmla="*/ 2384366 h 2384366"/>
              <a:gd name="connsiteX4" fmla="*/ 0 w 1440781"/>
              <a:gd name="connsiteY4" fmla="*/ 0 h 238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781" h="2384366">
                <a:moveTo>
                  <a:pt x="0" y="0"/>
                </a:moveTo>
                <a:lnTo>
                  <a:pt x="1440781" y="0"/>
                </a:lnTo>
                <a:lnTo>
                  <a:pt x="1440781" y="2384366"/>
                </a:lnTo>
                <a:lnTo>
                  <a:pt x="0" y="23843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tint val="99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”R&amp;D </a:t>
            </a:r>
            <a:r>
              <a:rPr lang="en-US" sz="1600" b="1" dirty="0" smtClean="0">
                <a:latin typeface="Calibri" pitchFamily="34" charset="0"/>
              </a:rPr>
              <a:t>Team”</a:t>
            </a:r>
            <a:endParaRPr lang="en-US" sz="1600" b="1" dirty="0">
              <a:latin typeface="Calibri" pitchFamily="34" charset="0"/>
            </a:endParaRPr>
          </a:p>
          <a:p>
            <a:pPr marL="177800" algn="ctr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Carolyn </a:t>
            </a:r>
            <a:r>
              <a:rPr lang="en-US" sz="1200" b="1" dirty="0" err="1" smtClean="0">
                <a:latin typeface="Calibri" pitchFamily="34" charset="0"/>
                <a:cs typeface="Times New Roman" pitchFamily="18" charset="0"/>
              </a:rPr>
              <a:t>Keeseman</a:t>
            </a:r>
            <a:endParaRPr lang="en-US" sz="1200" b="1" dirty="0"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spcAft>
                <a:spcPts val="0"/>
              </a:spcAft>
              <a:defRPr/>
            </a:pPr>
            <a:endParaRPr lang="en-US" sz="1200" b="1" dirty="0"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Robinette Hairston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Sharmaine Gerstel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Lou Kuta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Darlene Johnson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Arisane Underwood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Donald Wilson</a:t>
            </a:r>
          </a:p>
          <a:p>
            <a:pPr marL="177800" defTabSz="711200">
              <a:spcAft>
                <a:spcPts val="0"/>
              </a:spcAft>
              <a:defRPr/>
            </a:pPr>
            <a:endParaRPr lang="en-US" sz="1200" b="1" dirty="0"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spcAft>
                <a:spcPts val="0"/>
              </a:spcAft>
              <a:defRPr/>
            </a:pPr>
            <a:endParaRPr lang="en-US" sz="12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2209800" y="3990644"/>
            <a:ext cx="2971800" cy="2691606"/>
          </a:xfrm>
          <a:custGeom>
            <a:avLst/>
            <a:gdLst>
              <a:gd name="connsiteX0" fmla="*/ 0 w 1410796"/>
              <a:gd name="connsiteY0" fmla="*/ 0 h 2384366"/>
              <a:gd name="connsiteX1" fmla="*/ 1410796 w 1410796"/>
              <a:gd name="connsiteY1" fmla="*/ 0 h 2384366"/>
              <a:gd name="connsiteX2" fmla="*/ 1410796 w 1410796"/>
              <a:gd name="connsiteY2" fmla="*/ 2384366 h 2384366"/>
              <a:gd name="connsiteX3" fmla="*/ 0 w 1410796"/>
              <a:gd name="connsiteY3" fmla="*/ 2384366 h 2384366"/>
              <a:gd name="connsiteX4" fmla="*/ 0 w 1410796"/>
              <a:gd name="connsiteY4" fmla="*/ 0 h 238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96" h="2384366">
                <a:moveTo>
                  <a:pt x="0" y="0"/>
                </a:moveTo>
                <a:lnTo>
                  <a:pt x="1410796" y="0"/>
                </a:lnTo>
                <a:lnTo>
                  <a:pt x="1410796" y="2384366"/>
                </a:lnTo>
                <a:lnTo>
                  <a:pt x="0" y="23843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tint val="99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 smtClean="0">
                <a:latin typeface="Calibri" pitchFamily="34" charset="0"/>
                <a:cs typeface="Times New Roman" pitchFamily="18" charset="0"/>
              </a:rPr>
              <a:t>“</a:t>
            </a:r>
            <a:r>
              <a:rPr lang="en-US" sz="1600" b="1" dirty="0" smtClean="0">
                <a:latin typeface="Calibri" pitchFamily="34" charset="0"/>
                <a:cs typeface="Times New Roman" pitchFamily="18" charset="0"/>
              </a:rPr>
              <a:t>Stations </a:t>
            </a:r>
            <a:r>
              <a:rPr lang="en-US" sz="1600" b="1" dirty="0">
                <a:latin typeface="Calibri" pitchFamily="34" charset="0"/>
                <a:cs typeface="Times New Roman" pitchFamily="18" charset="0"/>
              </a:rPr>
              <a:t>Support Blue Team” and “Station Support Red Team”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i="1" dirty="0">
                <a:latin typeface="Calibri" pitchFamily="34" charset="0"/>
                <a:cs typeface="Times New Roman" pitchFamily="18" charset="0"/>
              </a:rPr>
              <a:t>Blue Team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	</a:t>
            </a:r>
            <a:r>
              <a:rPr lang="en-US" sz="1200" b="1" i="1" dirty="0">
                <a:latin typeface="Calibri" pitchFamily="34" charset="0"/>
                <a:cs typeface="Times New Roman" pitchFamily="18" charset="0"/>
              </a:rPr>
              <a:t>Red Team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Danielle Sweeney  </a:t>
            </a: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      </a:t>
            </a:r>
            <a:r>
              <a:rPr lang="en-US" sz="1200" b="1" dirty="0" err="1" smtClean="0">
                <a:latin typeface="Calibri" pitchFamily="34" charset="0"/>
                <a:cs typeface="Times New Roman" pitchFamily="18" charset="0"/>
              </a:rPr>
              <a:t>Foteni</a:t>
            </a: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Tiffany </a:t>
            </a:r>
            <a:r>
              <a:rPr lang="en-US" sz="1200" dirty="0">
                <a:latin typeface="Calibri" pitchFamily="34" charset="0"/>
                <a:cs typeface="Times New Roman" pitchFamily="18" charset="0"/>
              </a:rPr>
              <a:t>	</a:t>
            </a:r>
            <a:endParaRPr lang="en-US" sz="1200" b="1" dirty="0"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endParaRPr lang="en-US" sz="900" b="1" dirty="0"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Joycelyn Bacchus            Joy Ajao 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John Best	Aseia Chaudhry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Sanford Cook	Sheryn Etti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Dorothy Nickens 	Lorraine Geiser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Aleise Roberts 	Mary Rainey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Terita Stevenson 	Timothy Johnson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Doris Vaughn 	(vacant)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Kathleen Kathman 		</a:t>
            </a:r>
            <a:endParaRPr lang="en-US" sz="1200" b="1" dirty="0">
              <a:latin typeface="Calibri" pitchFamily="34" charset="0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5337048" y="3998795"/>
            <a:ext cx="1673352" cy="2674960"/>
          </a:xfrm>
          <a:custGeom>
            <a:avLst/>
            <a:gdLst>
              <a:gd name="connsiteX0" fmla="*/ 0 w 1235547"/>
              <a:gd name="connsiteY0" fmla="*/ 0 h 2384366"/>
              <a:gd name="connsiteX1" fmla="*/ 1235547 w 1235547"/>
              <a:gd name="connsiteY1" fmla="*/ 0 h 2384366"/>
              <a:gd name="connsiteX2" fmla="*/ 1235547 w 1235547"/>
              <a:gd name="connsiteY2" fmla="*/ 2384366 h 2384366"/>
              <a:gd name="connsiteX3" fmla="*/ 0 w 1235547"/>
              <a:gd name="connsiteY3" fmla="*/ 2384366 h 2384366"/>
              <a:gd name="connsiteX4" fmla="*/ 0 w 1235547"/>
              <a:gd name="connsiteY4" fmla="*/ 0 h 238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5547" h="2384366">
                <a:moveTo>
                  <a:pt x="0" y="0"/>
                </a:moveTo>
                <a:lnTo>
                  <a:pt x="1235547" y="0"/>
                </a:lnTo>
                <a:lnTo>
                  <a:pt x="1235547" y="2384366"/>
                </a:lnTo>
                <a:lnTo>
                  <a:pt x="0" y="23843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tint val="99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endParaRPr lang="en-US" sz="1600" b="1" dirty="0">
              <a:latin typeface="Calibri" pitchFamily="34" charset="0"/>
              <a:cs typeface="Times New Roman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en-US" sz="1600" b="1" dirty="0">
                <a:latin typeface="Calibri" pitchFamily="34" charset="0"/>
                <a:cs typeface="Times New Roman" pitchFamily="18" charset="0"/>
              </a:rPr>
            </a:br>
            <a:r>
              <a:rPr lang="en-US" sz="1600" b="1" dirty="0" smtClean="0">
                <a:latin typeface="Calibri" pitchFamily="34" charset="0"/>
                <a:cs typeface="Times New Roman" pitchFamily="18" charset="0"/>
              </a:rPr>
              <a:t>”Operations Support” 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Brendan Miller 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Carol 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Hayden</a:t>
            </a:r>
            <a:endParaRPr lang="en-US" sz="12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Carolyn Mundy</a:t>
            </a:r>
            <a:endParaRPr lang="en-US" sz="12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Anne Mineweaser</a:t>
            </a:r>
            <a:endParaRPr lang="en-US" sz="12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Anita  Edwards</a:t>
            </a:r>
            <a:endParaRPr lang="en-US" sz="12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Van Holley</a:t>
            </a:r>
            <a:endParaRPr lang="en-US" sz="12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Shirlene Smith</a:t>
            </a:r>
            <a:endParaRPr lang="en-US" sz="12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Jesse Lee (Rotation)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Helen Otubu (C)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Shannon Scarboro (C)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Kathy Gleason (Detail)</a:t>
            </a:r>
            <a:endParaRPr lang="en-US" sz="12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53975" defTabSz="711200">
              <a:lnSpc>
                <a:spcPct val="90000"/>
              </a:lnSpc>
              <a:spcAft>
                <a:spcPts val="0"/>
              </a:spcAft>
              <a:defRPr/>
            </a:pPr>
            <a:endParaRPr lang="en-US" sz="1200" dirty="0">
              <a:latin typeface="Calibri" pitchFamily="34" charset="0"/>
              <a:cs typeface="Times New Roman" pitchFamily="18" charset="0"/>
            </a:endParaRPr>
          </a:p>
          <a:p>
            <a:pPr marL="53975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  </a:t>
            </a:r>
          </a:p>
        </p:txBody>
      </p:sp>
      <p:sp>
        <p:nvSpPr>
          <p:cNvPr id="34" name="Freeform 33"/>
          <p:cNvSpPr/>
          <p:nvPr/>
        </p:nvSpPr>
        <p:spPr>
          <a:xfrm>
            <a:off x="7161149" y="4001632"/>
            <a:ext cx="1673352" cy="2672122"/>
          </a:xfrm>
          <a:custGeom>
            <a:avLst/>
            <a:gdLst>
              <a:gd name="connsiteX0" fmla="*/ 0 w 2411559"/>
              <a:gd name="connsiteY0" fmla="*/ 0 h 2384366"/>
              <a:gd name="connsiteX1" fmla="*/ 2411559 w 2411559"/>
              <a:gd name="connsiteY1" fmla="*/ 0 h 2384366"/>
              <a:gd name="connsiteX2" fmla="*/ 2411559 w 2411559"/>
              <a:gd name="connsiteY2" fmla="*/ 2384366 h 2384366"/>
              <a:gd name="connsiteX3" fmla="*/ 0 w 2411559"/>
              <a:gd name="connsiteY3" fmla="*/ 2384366 h 2384366"/>
              <a:gd name="connsiteX4" fmla="*/ 0 w 2411559"/>
              <a:gd name="connsiteY4" fmla="*/ 0 h 238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1559" h="2384366">
                <a:moveTo>
                  <a:pt x="0" y="0"/>
                </a:moveTo>
                <a:lnTo>
                  <a:pt x="2411559" y="0"/>
                </a:lnTo>
                <a:lnTo>
                  <a:pt x="2411559" y="2384366"/>
                </a:lnTo>
                <a:lnTo>
                  <a:pt x="0" y="23843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tint val="99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”</a:t>
            </a:r>
            <a:r>
              <a:rPr lang="en-US" sz="1600" b="1" dirty="0" smtClean="0">
                <a:latin typeface="Calibri" pitchFamily="34" charset="0"/>
              </a:rPr>
              <a:t>Special Contracting”</a:t>
            </a:r>
            <a:endParaRPr lang="en-US" sz="1600" b="1" dirty="0">
              <a:latin typeface="Calibri" pitchFamily="34" charset="0"/>
            </a:endParaRP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Susan Cortes-Shrank 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Lisa Adams	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Susan Apter	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Anthony Brown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Laura Dougherty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Jeff Klein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Keith 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Savage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John Otubu (C)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Vacant</a:t>
            </a:r>
          </a:p>
        </p:txBody>
      </p:sp>
      <p:sp>
        <p:nvSpPr>
          <p:cNvPr id="35" name="Freeform 34"/>
          <p:cNvSpPr/>
          <p:nvPr/>
        </p:nvSpPr>
        <p:spPr>
          <a:xfrm>
            <a:off x="1352200" y="1633556"/>
            <a:ext cx="1715200" cy="1801414"/>
          </a:xfrm>
          <a:custGeom>
            <a:avLst/>
            <a:gdLst>
              <a:gd name="connsiteX0" fmla="*/ 0 w 1556888"/>
              <a:gd name="connsiteY0" fmla="*/ 0 h 1776301"/>
              <a:gd name="connsiteX1" fmla="*/ 1556888 w 1556888"/>
              <a:gd name="connsiteY1" fmla="*/ 0 h 1776301"/>
              <a:gd name="connsiteX2" fmla="*/ 1556888 w 1556888"/>
              <a:gd name="connsiteY2" fmla="*/ 1776301 h 1776301"/>
              <a:gd name="connsiteX3" fmla="*/ 0 w 1556888"/>
              <a:gd name="connsiteY3" fmla="*/ 1776301 h 1776301"/>
              <a:gd name="connsiteX4" fmla="*/ 0 w 1556888"/>
              <a:gd name="connsiteY4" fmla="*/ 0 h 177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6888" h="1776301">
                <a:moveTo>
                  <a:pt x="0" y="0"/>
                </a:moveTo>
                <a:lnTo>
                  <a:pt x="1556888" y="0"/>
                </a:lnTo>
                <a:lnTo>
                  <a:pt x="1556888" y="1776301"/>
                </a:lnTo>
                <a:lnTo>
                  <a:pt x="0" y="1776301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6985" tIns="6985" rIns="6985" bIns="6985" spcCol="1270" anchor="ctr"/>
          <a:lstStyle/>
          <a:p>
            <a:pPr marL="182563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 smtClean="0">
                <a:latin typeface="Calibri" pitchFamily="34" charset="0"/>
                <a:cs typeface="Times New Roman" pitchFamily="18" charset="0"/>
              </a:rPr>
              <a:t>“Acquisition </a:t>
            </a:r>
            <a:r>
              <a:rPr lang="en-US" sz="1600" b="1" dirty="0" smtClean="0">
                <a:latin typeface="Calibri" pitchFamily="34" charset="0"/>
                <a:cs typeface="Times New Roman" pitchFamily="18" charset="0"/>
              </a:rPr>
              <a:t>Policy”</a:t>
            </a:r>
            <a:endParaRPr lang="en-US" sz="1600" b="1" dirty="0">
              <a:latin typeface="Calibri" pitchFamily="34" charset="0"/>
              <a:cs typeface="Times New Roman" pitchFamily="18" charset="0"/>
            </a:endParaRPr>
          </a:p>
          <a:p>
            <a:pPr marL="182563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Veenu Varma</a:t>
            </a:r>
            <a:br>
              <a:rPr lang="en-US" sz="1200" b="1" dirty="0">
                <a:latin typeface="Calibri" pitchFamily="34" charset="0"/>
                <a:cs typeface="Times New Roman" pitchFamily="18" charset="0"/>
              </a:rPr>
            </a:br>
            <a:r>
              <a:rPr lang="en-US" sz="1200" b="1" dirty="0">
                <a:latin typeface="Calibri" pitchFamily="34" charset="0"/>
                <a:cs typeface="Times New Roman" pitchFamily="18" charset="0"/>
              </a:rPr>
              <a:t>Procurement Analyst</a:t>
            </a:r>
          </a:p>
          <a:p>
            <a:pPr marL="182563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Francis Dougherty</a:t>
            </a:r>
            <a:br>
              <a:rPr lang="en-US" sz="1200" b="1" dirty="0">
                <a:latin typeface="Calibri" pitchFamily="34" charset="0"/>
                <a:cs typeface="Times New Roman" pitchFamily="18" charset="0"/>
              </a:rPr>
            </a:br>
            <a:r>
              <a:rPr lang="en-US" sz="1200" b="1" dirty="0">
                <a:latin typeface="Calibri" pitchFamily="34" charset="0"/>
                <a:cs typeface="Times New Roman" pitchFamily="18" charset="0"/>
              </a:rPr>
              <a:t>Procurement Assistant</a:t>
            </a:r>
          </a:p>
          <a:p>
            <a:pPr marL="182563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James Harley</a:t>
            </a:r>
            <a:br>
              <a:rPr lang="en-US" sz="1200" b="1" dirty="0">
                <a:latin typeface="Calibri" pitchFamily="34" charset="0"/>
                <a:cs typeface="Times New Roman" pitchFamily="18" charset="0"/>
              </a:rPr>
            </a:br>
            <a:r>
              <a:rPr lang="en-US" sz="1200" b="1" dirty="0">
                <a:latin typeface="Calibri" pitchFamily="34" charset="0"/>
                <a:cs typeface="Times New Roman" pitchFamily="18" charset="0"/>
              </a:rPr>
              <a:t>Procurement Assistant</a:t>
            </a:r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4625975" y="2497138"/>
            <a:ext cx="9525" cy="1228725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flipV="1">
            <a:off x="3067400" y="1668393"/>
            <a:ext cx="742598" cy="514421"/>
          </a:xfrm>
          <a:prstGeom prst="bentConnector3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57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Office of Acquisitions (OA) - OLAO</vt:lpstr>
    </vt:vector>
  </TitlesOfParts>
  <Company>NIH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Acquisitions Baseline</dc:title>
  <dc:creator>NIH</dc:creator>
  <cp:lastModifiedBy>Gnanaraj, Anton (NIH/OD) [C]</cp:lastModifiedBy>
  <cp:revision>174</cp:revision>
  <cp:lastPrinted>2015-01-14T16:23:04Z</cp:lastPrinted>
  <dcterms:created xsi:type="dcterms:W3CDTF">2007-01-17T04:06:35Z</dcterms:created>
  <dcterms:modified xsi:type="dcterms:W3CDTF">2015-07-06T20:03:59Z</dcterms:modified>
</cp:coreProperties>
</file>