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757" r:id="rId1"/>
    <p:sldMasterId id="2147483769" r:id="rId2"/>
  </p:sldMasterIdLst>
  <p:notesMasterIdLst>
    <p:notesMasterId r:id="rId4"/>
  </p:notesMasterIdLst>
  <p:handoutMasterIdLst>
    <p:handoutMasterId r:id="rId5"/>
  </p:handoutMasterIdLst>
  <p:sldIdLst>
    <p:sldId id="348" r:id="rId3"/>
  </p:sldIdLst>
  <p:sldSz cx="9144000" cy="6858000" type="screen4x3"/>
  <p:notesSz cx="6997700" cy="92837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kumimoji="1" sz="1400" kern="1200">
        <a:solidFill>
          <a:srgbClr val="000000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kumimoji="1" sz="1400" kern="1200">
        <a:solidFill>
          <a:srgbClr val="000000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kumimoji="1" sz="1400" kern="1200">
        <a:solidFill>
          <a:srgbClr val="000000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kumimoji="1" sz="1400" kern="1200">
        <a:solidFill>
          <a:srgbClr val="000000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kumimoji="1" sz="1400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1400" kern="1200">
        <a:solidFill>
          <a:srgbClr val="0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1400" kern="1200">
        <a:solidFill>
          <a:srgbClr val="0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1400" kern="1200">
        <a:solidFill>
          <a:srgbClr val="0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1400" kern="1200">
        <a:solidFill>
          <a:srgbClr val="0000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9900"/>
    <a:srgbClr val="00FF00"/>
    <a:srgbClr val="66FFFF"/>
    <a:srgbClr val="ECE1AA"/>
    <a:srgbClr val="AB9527"/>
    <a:srgbClr val="D7C04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38" autoAdjust="0"/>
    <p:restoredTop sz="94503" autoAdjust="0"/>
  </p:normalViewPr>
  <p:slideViewPr>
    <p:cSldViewPr snapToGrid="0">
      <p:cViewPr>
        <p:scale>
          <a:sx n="79" d="100"/>
          <a:sy n="79" d="100"/>
        </p:scale>
        <p:origin x="2298" y="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0538" cy="4587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981" tIns="45491" rIns="90981" bIns="45491" numCol="1" anchor="t" anchorCtr="0" compatLnSpc="1">
            <a:prstTxWarp prst="textNoShape">
              <a:avLst/>
            </a:prstTxWarp>
          </a:bodyPr>
          <a:lstStyle>
            <a:lvl1pPr algn="l" defTabSz="909638" eaLnBrk="0" hangingPunct="0">
              <a:spcBef>
                <a:spcPct val="0"/>
              </a:spcBef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1763" y="0"/>
            <a:ext cx="3030537" cy="4587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981" tIns="45491" rIns="90981" bIns="45491" numCol="1" anchor="t" anchorCtr="0" compatLnSpc="1">
            <a:prstTxWarp prst="textNoShape">
              <a:avLst/>
            </a:prstTxWarp>
          </a:bodyPr>
          <a:lstStyle>
            <a:lvl1pPr algn="r" defTabSz="909638" eaLnBrk="0" hangingPunct="0">
              <a:spcBef>
                <a:spcPct val="0"/>
              </a:spcBef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B708145F-9463-42FA-AF8D-3EDB79EE93BE}" type="datetime1">
              <a:rPr lang="en-US"/>
              <a:pPr>
                <a:defRPr/>
              </a:pPr>
              <a:t>5/17/2016</a:t>
            </a:fld>
            <a:endParaRPr lang="en-US"/>
          </a:p>
        </p:txBody>
      </p:sp>
      <p:sp>
        <p:nvSpPr>
          <p:cNvPr id="3891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8725"/>
            <a:ext cx="3030538" cy="460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981" tIns="45491" rIns="90981" bIns="45491" numCol="1" anchor="b" anchorCtr="0" compatLnSpc="1">
            <a:prstTxWarp prst="textNoShape">
              <a:avLst/>
            </a:prstTxWarp>
          </a:bodyPr>
          <a:lstStyle>
            <a:lvl1pPr algn="l" defTabSz="909638" eaLnBrk="0" hangingPunct="0">
              <a:spcBef>
                <a:spcPct val="0"/>
              </a:spcBef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1763" y="8848725"/>
            <a:ext cx="3030537" cy="460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981" tIns="45491" rIns="90981" bIns="45491" numCol="1" anchor="b" anchorCtr="0" compatLnSpc="1">
            <a:prstTxWarp prst="textNoShape">
              <a:avLst/>
            </a:prstTxWarp>
          </a:bodyPr>
          <a:lstStyle>
            <a:lvl1pPr algn="r" defTabSz="909638" eaLnBrk="0" hangingPunct="0">
              <a:spcBef>
                <a:spcPct val="0"/>
              </a:spcBef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458BD778-CB04-4208-81AD-0345E3E03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972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05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9" tIns="46138" rIns="92269" bIns="46138" numCol="1" anchor="t" anchorCtr="0" compatLnSpc="1">
            <a:prstTxWarp prst="textNoShape">
              <a:avLst/>
            </a:prstTxWarp>
          </a:bodyPr>
          <a:lstStyle>
            <a:lvl1pPr algn="l" defTabSz="922338" eaLnBrk="0" hangingPunct="0">
              <a:spcBef>
                <a:spcPct val="0"/>
              </a:spcBef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7163" y="0"/>
            <a:ext cx="30305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9" tIns="46138" rIns="92269" bIns="46138" numCol="1" anchor="t" anchorCtr="0" compatLnSpc="1">
            <a:prstTxWarp prst="textNoShape">
              <a:avLst/>
            </a:prstTxWarp>
          </a:bodyPr>
          <a:lstStyle>
            <a:lvl1pPr algn="r" defTabSz="922338" eaLnBrk="0" hangingPunct="0">
              <a:spcBef>
                <a:spcPct val="0"/>
              </a:spcBef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8EF88DCE-697D-47CD-9510-92135748DBF4}" type="datetime1">
              <a:rPr lang="en-US"/>
              <a:pPr>
                <a:defRPr/>
              </a:pPr>
              <a:t>5/17/2016</a:t>
            </a:fld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8675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30225" y="4408488"/>
            <a:ext cx="5988050" cy="417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9" tIns="46138" rIns="92269" bIns="461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endParaRPr lang="en-US" noProof="0" smtClean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3325"/>
            <a:ext cx="30305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9" tIns="46138" rIns="92269" bIns="46138" numCol="1" anchor="b" anchorCtr="0" compatLnSpc="1">
            <a:prstTxWarp prst="textNoShape">
              <a:avLst/>
            </a:prstTxWarp>
          </a:bodyPr>
          <a:lstStyle>
            <a:lvl1pPr algn="l" defTabSz="922338" eaLnBrk="0" hangingPunct="0">
              <a:spcBef>
                <a:spcPct val="0"/>
              </a:spcBef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7163" y="8823325"/>
            <a:ext cx="30305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9" tIns="46138" rIns="92269" bIns="46138" numCol="1" anchor="b" anchorCtr="0" compatLnSpc="1">
            <a:prstTxWarp prst="textNoShape">
              <a:avLst/>
            </a:prstTxWarp>
          </a:bodyPr>
          <a:lstStyle>
            <a:lvl1pPr algn="r" defTabSz="922338" eaLnBrk="0" hangingPunct="0">
              <a:spcBef>
                <a:spcPct val="0"/>
              </a:spcBef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E1570AB-FDF9-4953-A6FA-5FB0E3526F46}" type="slidenum">
              <a:rPr lang="en-US"/>
              <a:pPr>
                <a:defRPr/>
              </a:pPr>
              <a:t>‹#›</a:t>
            </a:fld>
            <a:endParaRPr 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98670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841375" rtl="0" eaLnBrk="0" fontAlgn="base" hangingPunct="0">
      <a:spcBef>
        <a:spcPct val="30000"/>
      </a:spcBef>
      <a:spcAft>
        <a:spcPct val="0"/>
      </a:spcAft>
      <a:tabLst>
        <a:tab pos="841375" algn="l"/>
        <a:tab pos="1682750" algn="l"/>
        <a:tab pos="2524125" algn="l"/>
        <a:tab pos="3365500" algn="l"/>
        <a:tab pos="5257800" algn="r"/>
      </a:tabLs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defTabSz="841375" rtl="0" eaLnBrk="0" fontAlgn="base" hangingPunct="0">
      <a:spcBef>
        <a:spcPct val="30000"/>
      </a:spcBef>
      <a:spcAft>
        <a:spcPct val="0"/>
      </a:spcAft>
      <a:tabLst>
        <a:tab pos="841375" algn="l"/>
        <a:tab pos="1682750" algn="l"/>
        <a:tab pos="2524125" algn="l"/>
        <a:tab pos="3365500" algn="l"/>
        <a:tab pos="5257800" algn="r"/>
      </a:tabLs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defTabSz="841375" rtl="0" eaLnBrk="0" fontAlgn="base" hangingPunct="0">
      <a:spcBef>
        <a:spcPct val="30000"/>
      </a:spcBef>
      <a:spcAft>
        <a:spcPct val="0"/>
      </a:spcAft>
      <a:tabLst>
        <a:tab pos="841375" algn="l"/>
        <a:tab pos="1682750" algn="l"/>
        <a:tab pos="2524125" algn="l"/>
        <a:tab pos="3365500" algn="l"/>
        <a:tab pos="5257800" algn="r"/>
      </a:tabLs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defTabSz="841375" rtl="0" eaLnBrk="0" fontAlgn="base" hangingPunct="0">
      <a:spcBef>
        <a:spcPct val="30000"/>
      </a:spcBef>
      <a:spcAft>
        <a:spcPct val="0"/>
      </a:spcAft>
      <a:tabLst>
        <a:tab pos="841375" algn="l"/>
        <a:tab pos="1682750" algn="l"/>
        <a:tab pos="2524125" algn="l"/>
        <a:tab pos="3365500" algn="l"/>
        <a:tab pos="5257800" algn="r"/>
      </a:tabLs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defTabSz="841375" rtl="0" eaLnBrk="0" fontAlgn="base" hangingPunct="0">
      <a:spcBef>
        <a:spcPct val="30000"/>
      </a:spcBef>
      <a:spcAft>
        <a:spcPct val="0"/>
      </a:spcAft>
      <a:tabLst>
        <a:tab pos="841375" algn="l"/>
        <a:tab pos="1682750" algn="l"/>
        <a:tab pos="2524125" algn="l"/>
        <a:tab pos="3365500" algn="l"/>
        <a:tab pos="5257800" algn="r"/>
      </a:tabLs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934FCC7-2D71-4B7F-820C-468B1B6ABAE6}" type="datetime1">
              <a:rPr lang="en-US" smtClean="0"/>
              <a:pPr/>
              <a:t>5/17/2016</a:t>
            </a:fld>
            <a:endParaRPr lang="en-US" smtClean="0"/>
          </a:p>
        </p:txBody>
      </p:sp>
      <p:sp>
        <p:nvSpPr>
          <p:cNvPr id="61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17B27A-CFC3-4FCF-AC0D-DEE42E0F8EAD}" type="slidenum">
              <a:rPr lang="en-US" smtClean="0"/>
              <a:pPr/>
              <a:t>0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3150" y="512763"/>
            <a:ext cx="4656138" cy="3492500"/>
          </a:xfrm>
          <a:ln w="12700" cap="flat">
            <a:solidFill>
              <a:schemeClr val="tx1"/>
            </a:solidFill>
          </a:ln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4335463"/>
            <a:ext cx="5840412" cy="4418012"/>
          </a:xfrm>
          <a:noFill/>
          <a:ln/>
        </p:spPr>
        <p:txBody>
          <a:bodyPr lIns="84879" tIns="43239" rIns="84879" bIns="43239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93979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5A7D4-A6FB-4797-8367-DB45FFD70BA4}" type="datetimeFigureOut">
              <a:rPr lang="en-US"/>
              <a:pPr>
                <a:defRPr/>
              </a:pPr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CE8C5-8582-4D9D-AEA8-7A9D1D985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5B203-072A-4838-845C-3B55E199A89D}" type="datetimeFigureOut">
              <a:rPr lang="en-US"/>
              <a:pPr>
                <a:defRPr/>
              </a:pPr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33CE7-7C85-4A1A-BE3C-CD6571F071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03957-8523-4608-9A39-CDB8653053B3}" type="datetimeFigureOut">
              <a:rPr lang="en-US"/>
              <a:pPr>
                <a:defRPr/>
              </a:pPr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AF765-B6AB-490F-81B8-E75D0D7DA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4A866A24-BDDA-4773-A979-A0DAB9DA1E49}" type="datetimeFigureOut">
              <a:rPr lang="en-US"/>
              <a:pPr>
                <a:defRPr/>
              </a:pPr>
              <a:t>5/17/2016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ACC321F2-1699-409D-9F16-0A71E9F07B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EAE02-F831-4156-B06C-42F7960B9552}" type="datetimeFigureOut">
              <a:rPr lang="en-US"/>
              <a:pPr>
                <a:defRPr/>
              </a:pPr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42882-836D-4565-8406-753ECE595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19BB0-6FAF-4491-8BE6-7604E9DC241F}" type="datetimeFigureOut">
              <a:rPr lang="en-US"/>
              <a:pPr>
                <a:defRPr/>
              </a:pPr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97F7E-885F-408B-9BA0-57F8DB322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8B666-52A6-49A5-85A5-11673E0C4734}" type="datetimeFigureOut">
              <a:rPr lang="en-US"/>
              <a:pPr>
                <a:defRPr/>
              </a:pPr>
              <a:t>5/17/2016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1D65A-D44F-485E-9386-8B2F88534A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D6E44-7053-4A34-83AE-9C2CCA018A6C}" type="datetimeFigureOut">
              <a:rPr lang="en-US"/>
              <a:pPr>
                <a:defRPr/>
              </a:pPr>
              <a:t>5/17/2016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8DEAE-4AFE-4896-9016-1BB1DD2F0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2A941-8498-4901-ADBB-C576064E88B7}" type="datetimeFigureOut">
              <a:rPr lang="en-US"/>
              <a:pPr>
                <a:defRPr/>
              </a:pPr>
              <a:t>5/17/2016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041F8-D8D0-491E-946F-7C632D88FC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8AC1A-37A7-43A5-BE3D-1ED3ADA992FC}" type="datetimeFigureOut">
              <a:rPr lang="en-US"/>
              <a:pPr>
                <a:defRPr/>
              </a:pPr>
              <a:t>5/17/2016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BD849-72FD-43E4-ADBC-6AEC19D93E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4F5F-F107-4992-9CC8-F6D294FE4146}" type="datetimeFigureOut">
              <a:rPr lang="en-US"/>
              <a:pPr>
                <a:defRPr/>
              </a:pPr>
              <a:t>5/17/2016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C1358-29DB-4D0B-8A4A-86FDB8C50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BC1C8-4867-4F10-AF54-A616E2546CC9}" type="datetimeFigureOut">
              <a:rPr lang="en-US"/>
              <a:pPr>
                <a:defRPr/>
              </a:pPr>
              <a:t>5/17/2016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2C348-0D0E-41A2-B68F-0ECB5B6DA6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F33BBAC-C42D-43F3-B22E-5B0C4C319F27}" type="datetimeFigureOut">
              <a:rPr lang="en-US"/>
              <a:pPr>
                <a:defRPr/>
              </a:pPr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9083A25-51C9-46FE-8CF2-2738C044E9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68475"/>
            <a:ext cx="8229600" cy="435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D20F85E2-018F-495D-98AE-23A4BF188702}" type="datetime1">
              <a:rPr lang="en-US"/>
              <a:pPr>
                <a:defRPr/>
              </a:pPr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AB0B7633-8915-41B5-BB70-7D48D01D8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7150" y="503238"/>
            <a:ext cx="8934450" cy="92075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055" name="Picture 8" descr="http://omsps.od.nih.gov/OMmanagers/OM.logo/Shared%20Documents/NIH_OM_Logo_2Colo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675" y="76200"/>
            <a:ext cx="3286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3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3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3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44463" y="1353711"/>
            <a:ext cx="2670175" cy="5363002"/>
          </a:xfrm>
          <a:solidFill>
            <a:schemeClr val="accent3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 marL="0" indent="0" fontAlgn="auto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Font typeface="Wingdings" pitchFamily="2" charset="2"/>
              <a:buAutoNum type="arabicPlain"/>
              <a:tabLst>
                <a:tab pos="168275" algn="l"/>
                <a:tab pos="349250" algn="l"/>
              </a:tabLst>
              <a:defRPr/>
            </a:pPr>
            <a:r>
              <a:rPr lang="en-US" sz="1200" b="1" dirty="0" smtClean="0">
                <a:latin typeface="+mn-lt"/>
              </a:rPr>
              <a:t> 	Determine a Need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tabLst>
                <a:tab pos="168275" algn="l"/>
                <a:tab pos="349250" algn="l"/>
              </a:tabLst>
              <a:defRPr/>
            </a:pPr>
            <a:r>
              <a:rPr lang="en-US" sz="1200" dirty="0" smtClean="0">
                <a:latin typeface="+mn-lt"/>
              </a:rPr>
              <a:t>	•	Identify service/product desired</a:t>
            </a:r>
          </a:p>
          <a:p>
            <a:pPr marL="0" indent="0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tabLst>
                <a:tab pos="168275" algn="l"/>
                <a:tab pos="349250" algn="l"/>
              </a:tabLst>
              <a:defRPr/>
            </a:pPr>
            <a:r>
              <a:rPr lang="en-US" sz="1200" b="1" dirty="0" smtClean="0">
                <a:latin typeface="+mn-lt"/>
              </a:rPr>
              <a:t>2	Assemble Acquisition Team</a:t>
            </a:r>
          </a:p>
          <a:p>
            <a:pPr marL="0" lvl="4" indent="0" fontAlgn="auto">
              <a:lnSpc>
                <a:spcPct val="80000"/>
              </a:lnSpc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Arial" pitchFamily="34" charset="0"/>
              <a:buNone/>
              <a:tabLst>
                <a:tab pos="168275" algn="l"/>
                <a:tab pos="349250" algn="l"/>
              </a:tabLst>
              <a:defRPr/>
            </a:pPr>
            <a:r>
              <a:rPr lang="en-US" sz="1200" dirty="0" smtClean="0">
                <a:latin typeface="+mn-lt"/>
              </a:rPr>
              <a:t>	•	PO, CO, CS, AO, OGC, program team</a:t>
            </a:r>
          </a:p>
          <a:p>
            <a:pPr marL="0" indent="0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tabLst>
                <a:tab pos="168275" algn="l"/>
                <a:tab pos="349250" algn="l"/>
              </a:tabLst>
              <a:defRPr/>
            </a:pPr>
            <a:r>
              <a:rPr lang="en-US" sz="1200" b="1" dirty="0" smtClean="0">
                <a:latin typeface="+mn-lt"/>
              </a:rPr>
              <a:t>3	 Draft Statement of Work </a:t>
            </a:r>
          </a:p>
          <a:p>
            <a:pPr marL="0" lvl="2" indent="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tabLst>
                <a:tab pos="168275" algn="l"/>
                <a:tab pos="349250" algn="l"/>
              </a:tabLst>
              <a:defRPr/>
            </a:pPr>
            <a:r>
              <a:rPr lang="en-US" sz="1200" dirty="0" smtClean="0"/>
              <a:t>	•	</a:t>
            </a:r>
            <a:r>
              <a:rPr lang="en-US" sz="1200" dirty="0" smtClean="0">
                <a:latin typeface="+mn-lt"/>
              </a:rPr>
              <a:t>Salient Characteristics</a:t>
            </a:r>
          </a:p>
          <a:p>
            <a:pPr marL="0" lvl="2" indent="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tabLst>
                <a:tab pos="168275" algn="l"/>
                <a:tab pos="349250" algn="l"/>
              </a:tabLst>
              <a:defRPr/>
            </a:pPr>
            <a:r>
              <a:rPr lang="en-US" sz="1200" dirty="0" smtClean="0"/>
              <a:t>	•	</a:t>
            </a:r>
            <a:r>
              <a:rPr lang="en-US" sz="1200" dirty="0" smtClean="0">
                <a:latin typeface="+mn-lt"/>
              </a:rPr>
              <a:t>Deliverables</a:t>
            </a:r>
          </a:p>
          <a:p>
            <a:pPr marL="0" lvl="2" indent="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tabLst>
                <a:tab pos="168275" algn="l"/>
                <a:tab pos="349250" algn="l"/>
              </a:tabLst>
              <a:defRPr/>
            </a:pPr>
            <a:r>
              <a:rPr lang="en-US" sz="1200" dirty="0" smtClean="0"/>
              <a:t>	•	</a:t>
            </a:r>
            <a:r>
              <a:rPr lang="en-US" sz="1200" dirty="0" smtClean="0">
                <a:latin typeface="+mn-lt"/>
              </a:rPr>
              <a:t>Delivery Schedule </a:t>
            </a:r>
          </a:p>
          <a:p>
            <a:pPr marL="0" lvl="2" indent="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tabLst>
                <a:tab pos="168275" algn="l"/>
                <a:tab pos="349250" algn="l"/>
              </a:tabLst>
              <a:defRPr/>
            </a:pPr>
            <a:r>
              <a:rPr lang="en-US" sz="1200" dirty="0" smtClean="0"/>
              <a:t>	•	</a:t>
            </a:r>
            <a:r>
              <a:rPr lang="en-US" sz="1200" dirty="0" smtClean="0">
                <a:latin typeface="+mn-lt"/>
              </a:rPr>
              <a:t>Special Requirements,</a:t>
            </a:r>
          </a:p>
          <a:p>
            <a:pPr marL="349250" lvl="2" indent="-34925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tabLst>
                <a:tab pos="168275" algn="l"/>
                <a:tab pos="349250" algn="l"/>
              </a:tabLst>
              <a:defRPr/>
            </a:pPr>
            <a:r>
              <a:rPr lang="en-US" sz="1200" dirty="0" smtClean="0"/>
              <a:t>	•	</a:t>
            </a:r>
            <a:r>
              <a:rPr lang="en-US" sz="1200" dirty="0" smtClean="0">
                <a:latin typeface="+mn-lt"/>
              </a:rPr>
              <a:t>Mandatory &amp; Standard Evaluation Criteria</a:t>
            </a:r>
          </a:p>
          <a:p>
            <a:pPr marL="0" lvl="2" indent="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tabLst>
                <a:tab pos="168275" algn="l"/>
                <a:tab pos="349250" algn="l"/>
              </a:tabLst>
              <a:defRPr/>
            </a:pPr>
            <a:r>
              <a:rPr lang="en-US" sz="1200" dirty="0" smtClean="0"/>
              <a:t>	•	</a:t>
            </a:r>
            <a:r>
              <a:rPr lang="en-US" sz="1200" dirty="0" smtClean="0">
                <a:latin typeface="+mn-lt"/>
              </a:rPr>
              <a:t>Technical Proposal  Instructions</a:t>
            </a:r>
          </a:p>
          <a:p>
            <a:pPr marL="0" indent="0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tabLst>
                <a:tab pos="168275" algn="l"/>
                <a:tab pos="349250" algn="l"/>
              </a:tabLst>
              <a:defRPr/>
            </a:pPr>
            <a:r>
              <a:rPr lang="en-US" sz="1200" b="1" dirty="0" smtClean="0">
                <a:latin typeface="+mn-lt"/>
              </a:rPr>
              <a:t>4	Develop an Acquisition Plan (</a:t>
            </a:r>
            <a:r>
              <a:rPr lang="en-US" sz="1200" b="1" dirty="0" smtClean="0">
                <a:latin typeface="+mn-lt"/>
              </a:rPr>
              <a:t>AP/AS)</a:t>
            </a:r>
            <a:endParaRPr lang="en-US" sz="1200" b="1" dirty="0" smtClean="0">
              <a:latin typeface="+mn-lt"/>
            </a:endParaRPr>
          </a:p>
          <a:p>
            <a:pPr marL="0" lvl="2" indent="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tabLst>
                <a:tab pos="168275" algn="l"/>
                <a:tab pos="349250" algn="l"/>
              </a:tabLst>
              <a:defRPr/>
            </a:pPr>
            <a:r>
              <a:rPr lang="en-US" sz="1200" dirty="0" smtClean="0"/>
              <a:t>	•	</a:t>
            </a:r>
            <a:r>
              <a:rPr lang="en-US" sz="1200" dirty="0" smtClean="0">
                <a:latin typeface="+mn-lt"/>
              </a:rPr>
              <a:t>Identify Sources</a:t>
            </a:r>
          </a:p>
          <a:p>
            <a:pPr marL="0" lvl="2" indent="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tabLst>
                <a:tab pos="168275" algn="l"/>
                <a:tab pos="349250" algn="l"/>
              </a:tabLst>
              <a:defRPr/>
            </a:pPr>
            <a:r>
              <a:rPr lang="en-US" sz="1200" dirty="0" smtClean="0"/>
              <a:t>	•	</a:t>
            </a:r>
            <a:r>
              <a:rPr lang="en-US" sz="1200" dirty="0" smtClean="0">
                <a:latin typeface="+mn-lt"/>
              </a:rPr>
              <a:t>Conduct Market Research </a:t>
            </a:r>
          </a:p>
          <a:p>
            <a:pPr marL="0" lvl="2" indent="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tabLst>
                <a:tab pos="168275" algn="l"/>
                <a:tab pos="349250" algn="l"/>
              </a:tabLst>
              <a:defRPr/>
            </a:pPr>
            <a:r>
              <a:rPr lang="en-US" sz="1200" dirty="0" smtClean="0"/>
              <a:t>	•	</a:t>
            </a:r>
            <a:r>
              <a:rPr lang="en-US" sz="1200" dirty="0" smtClean="0">
                <a:latin typeface="+mn-lt"/>
              </a:rPr>
              <a:t>Construct IGCE</a:t>
            </a:r>
          </a:p>
          <a:p>
            <a:pPr marL="0" lvl="2" indent="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tabLst>
                <a:tab pos="168275" algn="l"/>
                <a:tab pos="349250" algn="l"/>
              </a:tabLst>
              <a:defRPr/>
            </a:pPr>
            <a:r>
              <a:rPr lang="en-US" sz="1200" dirty="0" smtClean="0"/>
              <a:t>	•	</a:t>
            </a:r>
            <a:r>
              <a:rPr lang="en-US" sz="1200" dirty="0" smtClean="0">
                <a:latin typeface="+mn-lt"/>
              </a:rPr>
              <a:t>Availability of Commercial Item</a:t>
            </a:r>
          </a:p>
          <a:p>
            <a:pPr marL="0" lvl="2" indent="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tabLst>
                <a:tab pos="168275" algn="l"/>
                <a:tab pos="349250" algn="l"/>
              </a:tabLst>
              <a:defRPr/>
            </a:pPr>
            <a:r>
              <a:rPr lang="en-US" sz="1200" dirty="0" smtClean="0"/>
              <a:t>	•	</a:t>
            </a:r>
            <a:r>
              <a:rPr lang="en-US" sz="1200" dirty="0" smtClean="0">
                <a:latin typeface="+mn-lt"/>
              </a:rPr>
              <a:t>Competition Method (RFP)</a:t>
            </a:r>
          </a:p>
          <a:p>
            <a:pPr marL="0" lvl="2" indent="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tabLst>
                <a:tab pos="168275" algn="l"/>
                <a:tab pos="349250" algn="l"/>
              </a:tabLst>
              <a:defRPr/>
            </a:pPr>
            <a:r>
              <a:rPr lang="en-US" sz="1200" dirty="0" smtClean="0"/>
              <a:t>	•	</a:t>
            </a:r>
            <a:r>
              <a:rPr lang="en-US" sz="1200" dirty="0" smtClean="0">
                <a:latin typeface="+mn-lt"/>
              </a:rPr>
              <a:t>Select contract type (FP/CR)</a:t>
            </a:r>
          </a:p>
          <a:p>
            <a:pPr marL="0" lvl="2" indent="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tabLst>
                <a:tab pos="168275" algn="l"/>
                <a:tab pos="349250" algn="l"/>
              </a:tabLst>
              <a:defRPr/>
            </a:pPr>
            <a:r>
              <a:rPr lang="en-US" sz="1200" dirty="0" smtClean="0"/>
              <a:t>	•	</a:t>
            </a:r>
            <a:r>
              <a:rPr lang="en-US" sz="1200" dirty="0" smtClean="0">
                <a:latin typeface="+mn-lt"/>
              </a:rPr>
              <a:t>Select TEP members</a:t>
            </a:r>
          </a:p>
          <a:p>
            <a:pPr marL="0" lvl="2" indent="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tabLst>
                <a:tab pos="168275" algn="l"/>
                <a:tab pos="349250" algn="l"/>
              </a:tabLst>
              <a:defRPr/>
            </a:pPr>
            <a:r>
              <a:rPr lang="en-US" sz="1200" dirty="0" smtClean="0"/>
              <a:t>	•	</a:t>
            </a:r>
            <a:r>
              <a:rPr lang="en-US" sz="1200" dirty="0" smtClean="0">
                <a:latin typeface="+mn-lt"/>
              </a:rPr>
              <a:t>Other issues (warranty/options)</a:t>
            </a:r>
          </a:p>
          <a:p>
            <a:pPr marL="168275" indent="-168275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tabLst>
                <a:tab pos="168275" algn="l"/>
                <a:tab pos="349250" algn="l"/>
              </a:tabLst>
              <a:defRPr/>
            </a:pPr>
            <a:r>
              <a:rPr lang="en-US" sz="1200" b="1" dirty="0" smtClean="0">
                <a:latin typeface="+mn-lt"/>
              </a:rPr>
              <a:t>5	Meet with Acquisition Team to review Draft SOW &amp; Draft </a:t>
            </a:r>
            <a:r>
              <a:rPr lang="en-US" sz="1200" b="1" dirty="0" smtClean="0">
                <a:latin typeface="+mn-lt"/>
              </a:rPr>
              <a:t>AP/AS</a:t>
            </a:r>
            <a:endParaRPr lang="en-US" sz="1200" b="1" dirty="0" smtClean="0">
              <a:latin typeface="+mn-lt"/>
            </a:endParaRPr>
          </a:p>
          <a:p>
            <a:pPr marL="0" lvl="2" indent="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tabLst>
                <a:tab pos="168275" algn="l"/>
                <a:tab pos="349250" algn="l"/>
              </a:tabLst>
              <a:defRPr/>
            </a:pPr>
            <a:r>
              <a:rPr lang="en-US" sz="1200" dirty="0" smtClean="0"/>
              <a:t>	•	</a:t>
            </a:r>
            <a:r>
              <a:rPr lang="en-US" sz="1200" dirty="0" smtClean="0">
                <a:latin typeface="+mn-lt"/>
              </a:rPr>
              <a:t>Make corrections</a:t>
            </a:r>
          </a:p>
          <a:p>
            <a:pPr marL="228600" indent="-228600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AutoNum type="arabicPlain" startAt="6"/>
              <a:tabLst>
                <a:tab pos="168275" algn="l"/>
                <a:tab pos="349250" algn="l"/>
              </a:tabLst>
              <a:defRPr/>
            </a:pPr>
            <a:r>
              <a:rPr lang="en-US" sz="1200" b="1" dirty="0" smtClean="0">
                <a:latin typeface="+mn-lt"/>
              </a:rPr>
              <a:t>Finalize SOW &amp; Acquisition Plan</a:t>
            </a:r>
          </a:p>
          <a:p>
            <a:pPr marL="228600" indent="-228600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AutoNum type="arabicPlain" startAt="6"/>
              <a:tabLst>
                <a:tab pos="168275" algn="l"/>
                <a:tab pos="349250" algn="l"/>
              </a:tabLst>
              <a:defRPr/>
            </a:pPr>
            <a:r>
              <a:rPr lang="en-US" sz="1200" b="1" dirty="0" smtClean="0">
                <a:latin typeface="+mn-lt"/>
              </a:rPr>
              <a:t>Present Final SOW and Final </a:t>
            </a:r>
            <a:r>
              <a:rPr lang="en-US" sz="1200" b="1" dirty="0" smtClean="0">
                <a:latin typeface="+mn-lt"/>
              </a:rPr>
              <a:t>AP/AS </a:t>
            </a:r>
            <a:r>
              <a:rPr lang="en-US" sz="1200" b="1" dirty="0" smtClean="0">
                <a:latin typeface="+mn-lt"/>
              </a:rPr>
              <a:t>to the Contracting Officer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733800" y="71438"/>
            <a:ext cx="5211763" cy="55721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Phases of Acquisition Process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2840038" y="1254125"/>
            <a:ext cx="3513137" cy="545941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 eaLnBrk="0" hangingPunct="0">
              <a:lnSpc>
                <a:spcPct val="80000"/>
              </a:lnSpc>
              <a:spcBef>
                <a:spcPts val="300"/>
              </a:spcBef>
              <a:buClr>
                <a:srgbClr val="333399"/>
              </a:buClr>
              <a:buSzPct val="75000"/>
              <a:tabLst>
                <a:tab pos="228600" algn="l"/>
                <a:tab pos="349250" algn="l"/>
              </a:tabLst>
              <a:defRPr/>
            </a:pPr>
            <a:r>
              <a:rPr lang="en-US" sz="1200" b="1" dirty="0">
                <a:latin typeface="+mn-lt"/>
              </a:rPr>
              <a:t>1</a:t>
            </a:r>
            <a:r>
              <a:rPr lang="en-US" sz="1200" dirty="0">
                <a:latin typeface="+mn-lt"/>
              </a:rPr>
              <a:t>	</a:t>
            </a:r>
            <a:r>
              <a:rPr lang="en-US" sz="1200" b="1" dirty="0">
                <a:latin typeface="+mn-lt"/>
              </a:rPr>
              <a:t>Draft and Post Final Synopsis</a:t>
            </a:r>
          </a:p>
          <a:p>
            <a:pPr marL="0" lvl="2" algn="l" eaLnBrk="0" hangingPunct="0">
              <a:spcBef>
                <a:spcPts val="300"/>
              </a:spcBef>
              <a:buClr>
                <a:srgbClr val="333399"/>
              </a:buClr>
              <a:buSzPct val="90000"/>
              <a:tabLst>
                <a:tab pos="228600" algn="l"/>
                <a:tab pos="349250" algn="l"/>
              </a:tabLst>
              <a:defRPr/>
            </a:pPr>
            <a:r>
              <a:rPr lang="en-US" sz="1200" dirty="0">
                <a:latin typeface="+mn-lt"/>
              </a:rPr>
              <a:t>	•	FedBizOpps.gov</a:t>
            </a:r>
          </a:p>
          <a:p>
            <a:pPr marL="228600" indent="-228600" algn="l" eaLnBrk="0" hangingPunct="0">
              <a:lnSpc>
                <a:spcPct val="80000"/>
              </a:lnSpc>
              <a:spcBef>
                <a:spcPts val="300"/>
              </a:spcBef>
              <a:buClr>
                <a:srgbClr val="333399"/>
              </a:buClr>
              <a:buSzPct val="75000"/>
              <a:tabLst>
                <a:tab pos="228600" algn="l"/>
                <a:tab pos="349250" algn="l"/>
              </a:tabLst>
              <a:defRPr/>
            </a:pPr>
            <a:r>
              <a:rPr lang="en-US" sz="1200" b="1" dirty="0">
                <a:latin typeface="+mn-lt"/>
              </a:rPr>
              <a:t>2	CO drafts and finalizes RFP for internal review </a:t>
            </a:r>
          </a:p>
          <a:p>
            <a:pPr marL="228600" indent="-228600" algn="l" eaLnBrk="0" hangingPunct="0">
              <a:lnSpc>
                <a:spcPct val="80000"/>
              </a:lnSpc>
              <a:spcBef>
                <a:spcPts val="300"/>
              </a:spcBef>
              <a:buClr>
                <a:srgbClr val="333399"/>
              </a:buClr>
              <a:buSzPct val="75000"/>
              <a:tabLst>
                <a:tab pos="228600" algn="l"/>
                <a:tab pos="349250" algn="l"/>
              </a:tabLst>
              <a:defRPr/>
            </a:pPr>
            <a:r>
              <a:rPr lang="en-US" sz="1200" b="1" dirty="0">
                <a:latin typeface="+mn-lt"/>
              </a:rPr>
              <a:t>3	Post Solicitation/RFP (request for proposal) </a:t>
            </a:r>
          </a:p>
          <a:p>
            <a:pPr marL="228600" lvl="2" indent="-228600" algn="l" eaLnBrk="0" hangingPunct="0">
              <a:spcBef>
                <a:spcPts val="300"/>
              </a:spcBef>
              <a:buClr>
                <a:srgbClr val="333399"/>
              </a:buClr>
              <a:buSzPct val="90000"/>
              <a:tabLst>
                <a:tab pos="228600" algn="l"/>
                <a:tab pos="349250" algn="l"/>
              </a:tabLst>
              <a:defRPr/>
            </a:pPr>
            <a:r>
              <a:rPr lang="en-US" sz="1200" dirty="0"/>
              <a:t>	•	</a:t>
            </a:r>
            <a:r>
              <a:rPr lang="en-US" sz="1200" dirty="0">
                <a:latin typeface="+mn-lt"/>
              </a:rPr>
              <a:t>FedBizOpps.gov</a:t>
            </a:r>
          </a:p>
          <a:p>
            <a:pPr marL="228600" indent="-228600" algn="l" eaLnBrk="0" hangingPunct="0">
              <a:lnSpc>
                <a:spcPct val="80000"/>
              </a:lnSpc>
              <a:spcBef>
                <a:spcPts val="300"/>
              </a:spcBef>
              <a:buClr>
                <a:srgbClr val="333399"/>
              </a:buClr>
              <a:buSzPct val="75000"/>
              <a:tabLst>
                <a:tab pos="228600" algn="l"/>
                <a:tab pos="349250" algn="l"/>
              </a:tabLst>
              <a:defRPr/>
            </a:pPr>
            <a:r>
              <a:rPr lang="en-US" sz="1200" b="1" dirty="0">
                <a:latin typeface="+mn-lt"/>
              </a:rPr>
              <a:t>4	Answer Questions submitted by Potential Offerors</a:t>
            </a:r>
          </a:p>
          <a:p>
            <a:pPr marL="228600" indent="-228600" algn="l" eaLnBrk="0" hangingPunct="0">
              <a:lnSpc>
                <a:spcPct val="80000"/>
              </a:lnSpc>
              <a:spcBef>
                <a:spcPts val="300"/>
              </a:spcBef>
              <a:buClr>
                <a:srgbClr val="333399"/>
              </a:buClr>
              <a:buSzPct val="75000"/>
              <a:tabLst>
                <a:tab pos="228600" algn="l"/>
                <a:tab pos="349250" algn="l"/>
              </a:tabLst>
              <a:defRPr/>
            </a:pPr>
            <a:r>
              <a:rPr lang="en-US" sz="1200" b="1" dirty="0">
                <a:latin typeface="+mn-lt"/>
              </a:rPr>
              <a:t>5	All Communication goes through the Contracting Officer</a:t>
            </a:r>
          </a:p>
          <a:p>
            <a:pPr marL="228600" indent="-228600" algn="l" eaLnBrk="0" hangingPunct="0">
              <a:lnSpc>
                <a:spcPct val="80000"/>
              </a:lnSpc>
              <a:spcBef>
                <a:spcPts val="300"/>
              </a:spcBef>
              <a:buClr>
                <a:srgbClr val="333399"/>
              </a:buClr>
              <a:buSzPct val="75000"/>
              <a:tabLst>
                <a:tab pos="228600" algn="l"/>
                <a:tab pos="349250" algn="l"/>
              </a:tabLst>
              <a:defRPr/>
            </a:pPr>
            <a:r>
              <a:rPr lang="en-US" sz="1200" b="1" dirty="0">
                <a:latin typeface="+mn-lt"/>
              </a:rPr>
              <a:t>6	Amend solicitation/RFP</a:t>
            </a:r>
          </a:p>
          <a:p>
            <a:pPr marL="228600" indent="-228600" algn="l" eaLnBrk="0" hangingPunct="0">
              <a:lnSpc>
                <a:spcPct val="80000"/>
              </a:lnSpc>
              <a:spcBef>
                <a:spcPts val="300"/>
              </a:spcBef>
              <a:buClr>
                <a:srgbClr val="333399"/>
              </a:buClr>
              <a:buSzPct val="75000"/>
              <a:tabLst>
                <a:tab pos="228600" algn="l"/>
                <a:tab pos="349250" algn="l"/>
              </a:tabLst>
              <a:defRPr/>
            </a:pPr>
            <a:r>
              <a:rPr lang="en-US" sz="1200" b="1" dirty="0">
                <a:latin typeface="+mn-lt"/>
              </a:rPr>
              <a:t>7	Receive &amp; Record Proposals</a:t>
            </a:r>
          </a:p>
          <a:p>
            <a:pPr marL="228600" indent="-228600" algn="l" eaLnBrk="0" hangingPunct="0">
              <a:lnSpc>
                <a:spcPct val="80000"/>
              </a:lnSpc>
              <a:spcBef>
                <a:spcPts val="300"/>
              </a:spcBef>
              <a:buClr>
                <a:srgbClr val="333399"/>
              </a:buClr>
              <a:buSzPct val="75000"/>
              <a:tabLst>
                <a:tab pos="228600" algn="l"/>
                <a:tab pos="349250" algn="l"/>
              </a:tabLst>
              <a:defRPr/>
            </a:pPr>
            <a:r>
              <a:rPr lang="en-US" sz="1200" b="1" dirty="0">
                <a:latin typeface="+mn-lt"/>
              </a:rPr>
              <a:t>8	Distribute Proposals to TEP Team</a:t>
            </a:r>
          </a:p>
          <a:p>
            <a:pPr marL="228600" indent="-228600" algn="l" eaLnBrk="0" hangingPunct="0">
              <a:lnSpc>
                <a:spcPct val="80000"/>
              </a:lnSpc>
              <a:spcBef>
                <a:spcPts val="300"/>
              </a:spcBef>
              <a:buClr>
                <a:srgbClr val="333399"/>
              </a:buClr>
              <a:buSzPct val="75000"/>
              <a:tabLst>
                <a:tab pos="228600" algn="l"/>
                <a:tab pos="349250" algn="l"/>
              </a:tabLst>
              <a:defRPr/>
            </a:pPr>
            <a:r>
              <a:rPr lang="en-US" sz="1200" b="1" dirty="0">
                <a:latin typeface="+mn-lt"/>
              </a:rPr>
              <a:t>9	CO reviews business proposals and begins cost and price analysis </a:t>
            </a:r>
          </a:p>
          <a:p>
            <a:pPr marL="228600" indent="-228600" algn="l" eaLnBrk="0" hangingPunct="0">
              <a:lnSpc>
                <a:spcPct val="80000"/>
              </a:lnSpc>
              <a:spcBef>
                <a:spcPts val="300"/>
              </a:spcBef>
              <a:buClr>
                <a:srgbClr val="333399"/>
              </a:buClr>
              <a:buSzPct val="75000"/>
              <a:tabLst>
                <a:tab pos="228600" algn="l"/>
                <a:tab pos="349250" algn="l"/>
              </a:tabLst>
              <a:defRPr/>
            </a:pPr>
            <a:r>
              <a:rPr lang="en-US" sz="1200" b="1" dirty="0">
                <a:latin typeface="+mn-lt"/>
              </a:rPr>
              <a:t>10	Hold TEP </a:t>
            </a:r>
          </a:p>
          <a:p>
            <a:pPr marL="228600" lvl="2" indent="-228600" algn="l" eaLnBrk="0" hangingPunct="0">
              <a:lnSpc>
                <a:spcPct val="80000"/>
              </a:lnSpc>
              <a:spcBef>
                <a:spcPts val="300"/>
              </a:spcBef>
              <a:buClr>
                <a:srgbClr val="333399"/>
              </a:buClr>
              <a:buSzPct val="90000"/>
              <a:tabLst>
                <a:tab pos="228600" algn="l"/>
                <a:tab pos="349250" algn="l"/>
              </a:tabLst>
              <a:defRPr/>
            </a:pPr>
            <a:r>
              <a:rPr lang="en-US" sz="1200" dirty="0"/>
              <a:t>	•	</a:t>
            </a:r>
            <a:r>
              <a:rPr lang="en-US" sz="1200" dirty="0">
                <a:latin typeface="+mn-lt"/>
              </a:rPr>
              <a:t>Score Proposals to evaluation criteria</a:t>
            </a:r>
          </a:p>
          <a:p>
            <a:pPr marL="228600" lvl="2" indent="-228600" algn="l" eaLnBrk="0" hangingPunct="0">
              <a:lnSpc>
                <a:spcPct val="80000"/>
              </a:lnSpc>
              <a:spcBef>
                <a:spcPts val="300"/>
              </a:spcBef>
              <a:buClr>
                <a:srgbClr val="333399"/>
              </a:buClr>
              <a:buSzPct val="90000"/>
              <a:tabLst>
                <a:tab pos="228600" algn="l"/>
                <a:tab pos="349250" algn="l"/>
              </a:tabLst>
              <a:defRPr/>
            </a:pPr>
            <a:r>
              <a:rPr lang="en-US" sz="1200" dirty="0"/>
              <a:t>	•	</a:t>
            </a:r>
            <a:r>
              <a:rPr lang="en-US" sz="1200" dirty="0">
                <a:latin typeface="+mn-lt"/>
              </a:rPr>
              <a:t>Develop technical score</a:t>
            </a:r>
          </a:p>
          <a:p>
            <a:pPr marL="228600" lvl="2" indent="-228600" algn="l" eaLnBrk="0" hangingPunct="0">
              <a:lnSpc>
                <a:spcPct val="80000"/>
              </a:lnSpc>
              <a:spcBef>
                <a:spcPts val="300"/>
              </a:spcBef>
              <a:buClr>
                <a:srgbClr val="333399"/>
              </a:buClr>
              <a:buSzPct val="90000"/>
              <a:tabLst>
                <a:tab pos="228600" algn="l"/>
                <a:tab pos="349250" algn="l"/>
              </a:tabLst>
              <a:defRPr/>
            </a:pPr>
            <a:r>
              <a:rPr lang="en-US" sz="1200" dirty="0"/>
              <a:t>	•	</a:t>
            </a:r>
            <a:r>
              <a:rPr lang="en-US" sz="1200" dirty="0">
                <a:latin typeface="+mn-lt"/>
              </a:rPr>
              <a:t>Vote acceptable/Unacceptable </a:t>
            </a:r>
          </a:p>
          <a:p>
            <a:pPr marL="228600" lvl="2" indent="-228600" algn="l" eaLnBrk="0" hangingPunct="0">
              <a:lnSpc>
                <a:spcPct val="80000"/>
              </a:lnSpc>
              <a:spcBef>
                <a:spcPts val="300"/>
              </a:spcBef>
              <a:buClr>
                <a:srgbClr val="333399"/>
              </a:buClr>
              <a:buSzPct val="90000"/>
              <a:tabLst>
                <a:tab pos="228600" algn="l"/>
                <a:tab pos="349250" algn="l"/>
              </a:tabLst>
              <a:defRPr/>
            </a:pPr>
            <a:r>
              <a:rPr lang="en-US" sz="1200" dirty="0"/>
              <a:t>	•	</a:t>
            </a:r>
            <a:r>
              <a:rPr lang="en-US" sz="1200" dirty="0">
                <a:latin typeface="+mn-lt"/>
              </a:rPr>
              <a:t>TEP report to CO </a:t>
            </a:r>
          </a:p>
          <a:p>
            <a:pPr marL="228600" indent="-228600" algn="l" eaLnBrk="0" hangingPunct="0">
              <a:lnSpc>
                <a:spcPct val="80000"/>
              </a:lnSpc>
              <a:spcBef>
                <a:spcPts val="300"/>
              </a:spcBef>
              <a:buClr>
                <a:srgbClr val="333399"/>
              </a:buClr>
              <a:buSzPct val="75000"/>
              <a:tabLst>
                <a:tab pos="228600" algn="l"/>
                <a:tab pos="349250" algn="l"/>
              </a:tabLst>
              <a:defRPr/>
            </a:pPr>
            <a:r>
              <a:rPr lang="en-US" sz="1200" b="1" dirty="0">
                <a:latin typeface="+mn-lt"/>
              </a:rPr>
              <a:t>11	Determine Competitive Range</a:t>
            </a:r>
          </a:p>
          <a:p>
            <a:pPr marL="228600" indent="-228600" algn="l" eaLnBrk="0" hangingPunct="0">
              <a:lnSpc>
                <a:spcPct val="80000"/>
              </a:lnSpc>
              <a:spcBef>
                <a:spcPts val="300"/>
              </a:spcBef>
              <a:buClr>
                <a:srgbClr val="333399"/>
              </a:buClr>
              <a:buSzPct val="75000"/>
              <a:tabLst>
                <a:tab pos="228600" algn="l"/>
                <a:tab pos="349250" algn="l"/>
              </a:tabLst>
              <a:defRPr/>
            </a:pPr>
            <a:r>
              <a:rPr lang="en-US" sz="1200" b="1" dirty="0">
                <a:latin typeface="+mn-lt"/>
              </a:rPr>
              <a:t>12	Submit Questions to Offerors in Competitive Range. Notify those excluded.  May conduct debriefings.</a:t>
            </a:r>
          </a:p>
          <a:p>
            <a:pPr marL="228600" indent="-228600" algn="l" eaLnBrk="0" hangingPunct="0">
              <a:lnSpc>
                <a:spcPct val="80000"/>
              </a:lnSpc>
              <a:spcBef>
                <a:spcPts val="300"/>
              </a:spcBef>
              <a:buClr>
                <a:srgbClr val="333399"/>
              </a:buClr>
              <a:buSzPct val="75000"/>
              <a:tabLst>
                <a:tab pos="228600" algn="l"/>
                <a:tab pos="349250" algn="l"/>
              </a:tabLst>
              <a:defRPr/>
            </a:pPr>
            <a:r>
              <a:rPr lang="en-US" sz="1200" b="1" dirty="0">
                <a:latin typeface="+mn-lt"/>
              </a:rPr>
              <a:t>13	Review Answers to Questions</a:t>
            </a:r>
          </a:p>
          <a:p>
            <a:pPr marL="228600" indent="-228600" algn="l" eaLnBrk="0" hangingPunct="0">
              <a:lnSpc>
                <a:spcPct val="80000"/>
              </a:lnSpc>
              <a:spcBef>
                <a:spcPts val="300"/>
              </a:spcBef>
              <a:buClr>
                <a:srgbClr val="333399"/>
              </a:buClr>
              <a:buSzPct val="75000"/>
              <a:tabLst>
                <a:tab pos="228600" algn="l"/>
                <a:tab pos="349250" algn="l"/>
              </a:tabLst>
              <a:defRPr/>
            </a:pPr>
            <a:r>
              <a:rPr lang="en-US" sz="1200" b="1" dirty="0">
                <a:latin typeface="+mn-lt"/>
              </a:rPr>
              <a:t>14	Negotiate, win-win solution </a:t>
            </a:r>
          </a:p>
          <a:p>
            <a:pPr marL="228600" indent="-228600" algn="l" eaLnBrk="0" hangingPunct="0">
              <a:lnSpc>
                <a:spcPct val="80000"/>
              </a:lnSpc>
              <a:spcBef>
                <a:spcPts val="300"/>
              </a:spcBef>
              <a:buClr>
                <a:srgbClr val="333399"/>
              </a:buClr>
              <a:buSzPct val="75000"/>
              <a:tabLst>
                <a:tab pos="228600" algn="l"/>
                <a:tab pos="349250" algn="l"/>
              </a:tabLst>
              <a:defRPr/>
            </a:pPr>
            <a:r>
              <a:rPr lang="en-US" sz="1200" b="1" dirty="0">
                <a:latin typeface="+mn-lt"/>
              </a:rPr>
              <a:t>15	Might need a revised proposal                             </a:t>
            </a:r>
          </a:p>
          <a:p>
            <a:pPr marL="228600" indent="-228600" algn="l" eaLnBrk="0" hangingPunct="0">
              <a:lnSpc>
                <a:spcPct val="80000"/>
              </a:lnSpc>
              <a:spcBef>
                <a:spcPts val="300"/>
              </a:spcBef>
              <a:buClr>
                <a:srgbClr val="333399"/>
              </a:buClr>
              <a:buSzPct val="75000"/>
              <a:tabLst>
                <a:tab pos="228600" algn="l"/>
                <a:tab pos="349250" algn="l"/>
              </a:tabLst>
              <a:defRPr/>
            </a:pPr>
            <a:r>
              <a:rPr lang="en-US" sz="1200" b="1" dirty="0">
                <a:latin typeface="+mn-lt"/>
              </a:rPr>
              <a:t>16	Request and Receive Final Proposal Revisions (FPR)</a:t>
            </a:r>
          </a:p>
          <a:p>
            <a:pPr marL="228600" indent="-228600" algn="l" eaLnBrk="0" hangingPunct="0">
              <a:lnSpc>
                <a:spcPct val="80000"/>
              </a:lnSpc>
              <a:spcBef>
                <a:spcPts val="300"/>
              </a:spcBef>
              <a:buClr>
                <a:srgbClr val="333399"/>
              </a:buClr>
              <a:buSzPct val="75000"/>
              <a:tabLst>
                <a:tab pos="228600" algn="l"/>
                <a:tab pos="349250" algn="l"/>
              </a:tabLst>
              <a:defRPr/>
            </a:pPr>
            <a:r>
              <a:rPr lang="en-US" sz="1200" b="1" dirty="0">
                <a:latin typeface="+mn-lt"/>
              </a:rPr>
              <a:t>17	Make a Source Selection</a:t>
            </a:r>
          </a:p>
          <a:p>
            <a:pPr marL="228600" indent="-228600" algn="l" eaLnBrk="0" hangingPunct="0">
              <a:lnSpc>
                <a:spcPct val="80000"/>
              </a:lnSpc>
              <a:spcBef>
                <a:spcPts val="300"/>
              </a:spcBef>
              <a:buClr>
                <a:srgbClr val="333399"/>
              </a:buClr>
              <a:buSzPct val="75000"/>
              <a:tabLst>
                <a:tab pos="228600" algn="l"/>
                <a:tab pos="349250" algn="l"/>
              </a:tabLst>
              <a:defRPr/>
            </a:pPr>
            <a:r>
              <a:rPr lang="en-US" sz="1200" b="1" dirty="0">
                <a:latin typeface="+mn-lt"/>
              </a:rPr>
              <a:t>18	Award Contract</a:t>
            </a: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6394450" y="1262063"/>
            <a:ext cx="2592388" cy="54594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28600" indent="-228600" algn="l" eaLnBrk="0" hangingPunct="0">
              <a:lnSpc>
                <a:spcPct val="80000"/>
              </a:lnSpc>
              <a:buClr>
                <a:srgbClr val="333399"/>
              </a:buClr>
              <a:buSzPct val="75000"/>
              <a:tabLst>
                <a:tab pos="228600" algn="l"/>
                <a:tab pos="396875" algn="l"/>
              </a:tabLst>
              <a:defRPr/>
            </a:pPr>
            <a:r>
              <a:rPr lang="en-US" sz="1200" b="1" dirty="0">
                <a:latin typeface="+mn-lt"/>
              </a:rPr>
              <a:t>1	Copy of Contract to </a:t>
            </a:r>
            <a:r>
              <a:rPr lang="en-US" sz="1200" b="1" dirty="0" smtClean="0">
                <a:latin typeface="+mn-lt"/>
              </a:rPr>
              <a:t>Contracting Officer Representative (COR)</a:t>
            </a:r>
            <a:endParaRPr lang="en-US" sz="1200" b="1" dirty="0">
              <a:latin typeface="+mn-lt"/>
            </a:endParaRPr>
          </a:p>
          <a:p>
            <a:pPr marL="228600" lvl="2" indent="-228600" algn="l" eaLnBrk="0" hangingPunct="0">
              <a:lnSpc>
                <a:spcPct val="80000"/>
              </a:lnSpc>
              <a:spcBef>
                <a:spcPct val="20000"/>
              </a:spcBef>
              <a:buClr>
                <a:srgbClr val="333399"/>
              </a:buClr>
              <a:buSzPct val="90000"/>
              <a:tabLst>
                <a:tab pos="228600" algn="l"/>
                <a:tab pos="396875" algn="l"/>
              </a:tabLst>
              <a:defRPr/>
            </a:pPr>
            <a:r>
              <a:rPr lang="en-US" sz="1200" dirty="0">
                <a:latin typeface="+mn-lt"/>
              </a:rPr>
              <a:t>	•	Highlight PO duties</a:t>
            </a:r>
          </a:p>
          <a:p>
            <a:pPr marL="228600" indent="-228600" algn="l" eaLnBrk="0" hangingPunct="0">
              <a:lnSpc>
                <a:spcPct val="80000"/>
              </a:lnSpc>
              <a:buClr>
                <a:srgbClr val="333399"/>
              </a:buClr>
              <a:buSzPct val="75000"/>
              <a:tabLst>
                <a:tab pos="228600" algn="l"/>
                <a:tab pos="396875" algn="l"/>
              </a:tabLst>
              <a:defRPr/>
            </a:pPr>
            <a:r>
              <a:rPr lang="en-US" sz="1200" b="1" dirty="0">
                <a:latin typeface="+mn-lt"/>
              </a:rPr>
              <a:t>2	Post Award Kick-Off Meeting</a:t>
            </a:r>
          </a:p>
          <a:p>
            <a:pPr marL="228600" indent="-228600" algn="l" eaLnBrk="0" hangingPunct="0">
              <a:lnSpc>
                <a:spcPct val="80000"/>
              </a:lnSpc>
              <a:buClr>
                <a:srgbClr val="333399"/>
              </a:buClr>
              <a:buSzPct val="75000"/>
              <a:tabLst>
                <a:tab pos="228600" algn="l"/>
                <a:tab pos="396875" algn="l"/>
              </a:tabLst>
              <a:defRPr/>
            </a:pPr>
            <a:r>
              <a:rPr lang="en-US" sz="1200" b="1" dirty="0">
                <a:latin typeface="+mn-lt"/>
              </a:rPr>
              <a:t>3	Read &amp; Review Monthly Progress Reports</a:t>
            </a:r>
          </a:p>
          <a:p>
            <a:pPr marL="228600" indent="-228600" algn="l" eaLnBrk="0" hangingPunct="0">
              <a:lnSpc>
                <a:spcPct val="80000"/>
              </a:lnSpc>
              <a:buClr>
                <a:srgbClr val="333399"/>
              </a:buClr>
              <a:buSzPct val="75000"/>
              <a:tabLst>
                <a:tab pos="228600" algn="l"/>
                <a:tab pos="396875" algn="l"/>
              </a:tabLst>
              <a:defRPr/>
            </a:pPr>
            <a:r>
              <a:rPr lang="en-US" sz="1200" b="1" dirty="0">
                <a:latin typeface="+mn-lt"/>
              </a:rPr>
              <a:t>4	Inspect and Accept Product or Service</a:t>
            </a:r>
          </a:p>
          <a:p>
            <a:pPr marL="228600" indent="-228600" algn="l" eaLnBrk="0" hangingPunct="0">
              <a:lnSpc>
                <a:spcPct val="80000"/>
              </a:lnSpc>
              <a:buClr>
                <a:srgbClr val="333399"/>
              </a:buClr>
              <a:buSzPct val="75000"/>
              <a:tabLst>
                <a:tab pos="228600" algn="l"/>
                <a:tab pos="396875" algn="l"/>
              </a:tabLst>
              <a:defRPr/>
            </a:pPr>
            <a:r>
              <a:rPr lang="en-US" sz="1200" b="1" dirty="0">
                <a:latin typeface="+mn-lt"/>
              </a:rPr>
              <a:t>5	</a:t>
            </a:r>
            <a:r>
              <a:rPr lang="en-US" sz="1200" b="1" dirty="0" smtClean="0">
                <a:latin typeface="+mn-lt"/>
              </a:rPr>
              <a:t>COR </a:t>
            </a:r>
            <a:r>
              <a:rPr lang="en-US" sz="1200" b="1" smtClean="0">
                <a:latin typeface="+mn-lt"/>
              </a:rPr>
              <a:t>reports  issues/concerns/problems </a:t>
            </a:r>
            <a:r>
              <a:rPr lang="en-US" sz="1200" b="1" dirty="0">
                <a:latin typeface="+mn-lt"/>
              </a:rPr>
              <a:t>to Contracting Officer</a:t>
            </a:r>
          </a:p>
          <a:p>
            <a:pPr marL="228600" indent="-228600" algn="l" eaLnBrk="0" hangingPunct="0">
              <a:lnSpc>
                <a:spcPct val="80000"/>
              </a:lnSpc>
              <a:buClr>
                <a:srgbClr val="333399"/>
              </a:buClr>
              <a:buSzPct val="75000"/>
              <a:tabLst>
                <a:tab pos="228600" algn="l"/>
                <a:tab pos="396875" algn="l"/>
              </a:tabLst>
              <a:defRPr/>
            </a:pPr>
            <a:r>
              <a:rPr lang="en-US" sz="1200" b="1" dirty="0">
                <a:latin typeface="+mn-lt"/>
              </a:rPr>
              <a:t>6	Execute Contract Modifications</a:t>
            </a:r>
          </a:p>
          <a:p>
            <a:pPr marL="228600" lvl="2" indent="-228600" algn="l" eaLnBrk="0" hangingPunct="0">
              <a:lnSpc>
                <a:spcPct val="80000"/>
              </a:lnSpc>
              <a:spcBef>
                <a:spcPct val="20000"/>
              </a:spcBef>
              <a:buClr>
                <a:srgbClr val="333399"/>
              </a:buClr>
              <a:buSzPct val="90000"/>
              <a:tabLst>
                <a:tab pos="228600" algn="l"/>
                <a:tab pos="396875" algn="l"/>
              </a:tabLst>
              <a:defRPr/>
            </a:pPr>
            <a:r>
              <a:rPr lang="en-US" sz="1200" dirty="0"/>
              <a:t>	•	</a:t>
            </a:r>
            <a:r>
              <a:rPr lang="en-US" sz="1200" dirty="0">
                <a:latin typeface="+mn-lt"/>
              </a:rPr>
              <a:t>Unilateral or Bilateral</a:t>
            </a:r>
          </a:p>
          <a:p>
            <a:pPr marL="228600" lvl="2" indent="-228600" algn="l" eaLnBrk="0" hangingPunct="0">
              <a:lnSpc>
                <a:spcPct val="80000"/>
              </a:lnSpc>
              <a:spcBef>
                <a:spcPct val="20000"/>
              </a:spcBef>
              <a:buClr>
                <a:srgbClr val="333399"/>
              </a:buClr>
              <a:buSzPct val="90000"/>
              <a:tabLst>
                <a:tab pos="228600" algn="l"/>
                <a:tab pos="396875" algn="l"/>
              </a:tabLst>
              <a:defRPr/>
            </a:pPr>
            <a:r>
              <a:rPr lang="en-US" sz="1200" dirty="0"/>
              <a:t>	•	</a:t>
            </a:r>
            <a:r>
              <a:rPr lang="en-US" sz="1200" dirty="0">
                <a:latin typeface="+mn-lt"/>
              </a:rPr>
              <a:t>Exercise options</a:t>
            </a:r>
          </a:p>
          <a:p>
            <a:pPr marL="228600" indent="-228600" algn="l" eaLnBrk="0" hangingPunct="0">
              <a:lnSpc>
                <a:spcPct val="80000"/>
              </a:lnSpc>
              <a:buClr>
                <a:srgbClr val="333399"/>
              </a:buClr>
              <a:buSzPct val="75000"/>
              <a:tabLst>
                <a:tab pos="228600" algn="l"/>
                <a:tab pos="396875" algn="l"/>
              </a:tabLst>
              <a:defRPr/>
            </a:pPr>
            <a:r>
              <a:rPr lang="en-US" sz="1200" b="1" dirty="0">
                <a:latin typeface="+mn-lt"/>
              </a:rPr>
              <a:t>7	Review &amp; Approve Invoices</a:t>
            </a:r>
          </a:p>
          <a:p>
            <a:pPr marL="228600" indent="-228600" algn="l" eaLnBrk="0" hangingPunct="0">
              <a:lnSpc>
                <a:spcPct val="80000"/>
              </a:lnSpc>
              <a:buClr>
                <a:srgbClr val="333399"/>
              </a:buClr>
              <a:buSzPct val="75000"/>
              <a:tabLst>
                <a:tab pos="228600" algn="l"/>
                <a:tab pos="396875" algn="l"/>
              </a:tabLst>
              <a:defRPr/>
            </a:pPr>
            <a:r>
              <a:rPr lang="en-US" sz="1200" b="1" dirty="0">
                <a:latin typeface="+mn-lt"/>
              </a:rPr>
              <a:t>8	Maintain Deliverables of Contractor</a:t>
            </a:r>
          </a:p>
          <a:p>
            <a:pPr marL="228600" indent="-228600" algn="l" eaLnBrk="0" hangingPunct="0">
              <a:lnSpc>
                <a:spcPct val="80000"/>
              </a:lnSpc>
              <a:buClr>
                <a:srgbClr val="333399"/>
              </a:buClr>
              <a:buSzPct val="75000"/>
              <a:tabLst>
                <a:tab pos="228600" algn="l"/>
                <a:tab pos="396875" algn="l"/>
              </a:tabLst>
              <a:defRPr/>
            </a:pPr>
            <a:r>
              <a:rPr lang="en-US" sz="1200" b="1" dirty="0">
                <a:latin typeface="+mn-lt"/>
              </a:rPr>
              <a:t>9	Perform Site-visits to Contractor</a:t>
            </a:r>
          </a:p>
          <a:p>
            <a:pPr marL="228600" indent="-228600" algn="l" eaLnBrk="0" hangingPunct="0">
              <a:lnSpc>
                <a:spcPct val="80000"/>
              </a:lnSpc>
              <a:buClr>
                <a:srgbClr val="333399"/>
              </a:buClr>
              <a:buSzPct val="75000"/>
              <a:tabLst>
                <a:tab pos="228600" algn="l"/>
                <a:tab pos="396875" algn="l"/>
              </a:tabLst>
              <a:defRPr/>
            </a:pPr>
            <a:r>
              <a:rPr lang="en-US" sz="1200" b="1" dirty="0">
                <a:latin typeface="+mn-lt"/>
              </a:rPr>
              <a:t>10	Perform Annual Evaluation of Contractor’s Performance</a:t>
            </a:r>
          </a:p>
          <a:p>
            <a:pPr marL="228600" indent="-228600" algn="l" eaLnBrk="0" hangingPunct="0">
              <a:lnSpc>
                <a:spcPct val="80000"/>
              </a:lnSpc>
              <a:buClr>
                <a:srgbClr val="333399"/>
              </a:buClr>
              <a:buSzPct val="75000"/>
              <a:tabLst>
                <a:tab pos="228600" algn="l"/>
                <a:tab pos="396875" algn="l"/>
              </a:tabLst>
              <a:defRPr/>
            </a:pPr>
            <a:r>
              <a:rPr lang="en-US" sz="1200" b="1" dirty="0">
                <a:latin typeface="+mn-lt"/>
              </a:rPr>
              <a:t>11	Assist in Contract Closeout</a:t>
            </a:r>
          </a:p>
          <a:p>
            <a:pPr marL="228600" indent="-228600" algn="l" eaLnBrk="0" hangingPunct="0">
              <a:lnSpc>
                <a:spcPct val="80000"/>
              </a:lnSpc>
              <a:buClr>
                <a:srgbClr val="333399"/>
              </a:buClr>
              <a:buSzPct val="75000"/>
              <a:tabLst>
                <a:tab pos="228600" algn="l"/>
                <a:tab pos="396875" algn="l"/>
              </a:tabLst>
              <a:defRPr/>
            </a:pPr>
            <a:endParaRPr lang="en-US" sz="1200" dirty="0">
              <a:latin typeface="+mn-lt"/>
            </a:endParaRPr>
          </a:p>
          <a:p>
            <a:pPr marL="120650" indent="-120650" algn="l" eaLnBrk="0" hangingPunct="0">
              <a:lnSpc>
                <a:spcPct val="80000"/>
              </a:lnSpc>
              <a:buClr>
                <a:srgbClr val="333399"/>
              </a:buClr>
              <a:buSzPct val="75000"/>
              <a:tabLst>
                <a:tab pos="120650" algn="l"/>
              </a:tabLst>
              <a:defRPr/>
            </a:pPr>
            <a:r>
              <a:rPr lang="en-US" sz="1200" dirty="0">
                <a:latin typeface="+mn-lt"/>
              </a:rPr>
              <a:t>*	On average Contracts have a period of performance of 5 years</a:t>
            </a:r>
          </a:p>
          <a:p>
            <a:pPr marL="120650" indent="-120650" algn="l" eaLnBrk="0" hangingPunct="0">
              <a:lnSpc>
                <a:spcPct val="80000"/>
              </a:lnSpc>
              <a:buClr>
                <a:srgbClr val="333399"/>
              </a:buClr>
              <a:buSzPct val="75000"/>
              <a:tabLst>
                <a:tab pos="120650" algn="l"/>
              </a:tabLst>
              <a:defRPr/>
            </a:pPr>
            <a:r>
              <a:rPr lang="en-US" sz="1200" dirty="0">
                <a:latin typeface="+mn-lt"/>
              </a:rPr>
              <a:t>*	Some have 1 base year + up to 4 option years (could have between </a:t>
            </a:r>
            <a:br>
              <a:rPr lang="en-US" sz="1200" dirty="0">
                <a:latin typeface="+mn-lt"/>
              </a:rPr>
            </a:br>
            <a:r>
              <a:rPr lang="en-US" sz="1200" dirty="0">
                <a:latin typeface="+mn-lt"/>
              </a:rPr>
              <a:t>2–5 years total)</a:t>
            </a:r>
          </a:p>
          <a:p>
            <a:pPr marL="228600" indent="-228600" algn="l" eaLnBrk="0" hangingPunct="0">
              <a:lnSpc>
                <a:spcPct val="80000"/>
              </a:lnSpc>
              <a:buClr>
                <a:srgbClr val="333399"/>
              </a:buClr>
              <a:buSzPct val="75000"/>
              <a:tabLst>
                <a:tab pos="228600" algn="l"/>
                <a:tab pos="396875" algn="l"/>
              </a:tabLst>
              <a:defRPr/>
            </a:pPr>
            <a:endParaRPr lang="en-US" sz="12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463" y="938213"/>
            <a:ext cx="2670175" cy="415498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>
                <a:solidFill>
                  <a:schemeClr val="bg1"/>
                </a:solidFill>
                <a:latin typeface="Arial Black" pitchFamily="34" charset="0"/>
              </a:rPr>
              <a:t>Acquisition </a:t>
            </a:r>
            <a:r>
              <a:rPr lang="en-US" sz="1050" dirty="0" smtClean="0">
                <a:solidFill>
                  <a:schemeClr val="bg1"/>
                </a:solidFill>
                <a:latin typeface="Arial Black" pitchFamily="34" charset="0"/>
              </a:rPr>
              <a:t>Planning </a:t>
            </a:r>
            <a:r>
              <a:rPr lang="en-US" sz="1050" smtClean="0">
                <a:solidFill>
                  <a:schemeClr val="bg1"/>
                </a:solidFill>
                <a:latin typeface="Arial Black" pitchFamily="34" charset="0"/>
              </a:rPr>
              <a:t>(AP)/ </a:t>
            </a:r>
            <a:r>
              <a:rPr lang="en-US" sz="1050" dirty="0" smtClean="0">
                <a:solidFill>
                  <a:schemeClr val="bg1"/>
                </a:solidFill>
                <a:latin typeface="Arial Black" pitchFamily="34" charset="0"/>
              </a:rPr>
              <a:t>Acquisition Strategy (AS)</a:t>
            </a:r>
            <a:endParaRPr lang="en-US" sz="105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35275" y="935038"/>
            <a:ext cx="3517900" cy="307975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  <a:latin typeface="Arial Black" pitchFamily="34" charset="0"/>
              </a:rPr>
              <a:t>RFP/Solicitation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80163" y="930275"/>
            <a:ext cx="2595562" cy="307975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  <a:latin typeface="Arial Black" pitchFamily="34" charset="0"/>
              </a:rPr>
              <a:t>Contract Administration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1035</TotalTime>
  <Words>22</Words>
  <Application>Microsoft Office PowerPoint</Application>
  <PresentationFormat>On-screen Show (4:3)</PresentationFormat>
  <Paragraphs>71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Times New Roman</vt:lpstr>
      <vt:lpstr>Wingdings</vt:lpstr>
      <vt:lpstr>1_Custom Design</vt:lpstr>
      <vt:lpstr>Office Theme</vt:lpstr>
      <vt:lpstr>Phases of Acquisition Process</vt:lpstr>
    </vt:vector>
  </TitlesOfParts>
  <Company>DHHS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>ashira.lavine</dc:creator>
  <cp:lastModifiedBy>Varma, Veenu (NIH/OD) [E]</cp:lastModifiedBy>
  <cp:revision>275</cp:revision>
  <cp:lastPrinted>2002-11-12T19:10:24Z</cp:lastPrinted>
  <dcterms:created xsi:type="dcterms:W3CDTF">2006-12-28T21:11:15Z</dcterms:created>
  <dcterms:modified xsi:type="dcterms:W3CDTF">2016-05-17T19:15:42Z</dcterms:modified>
</cp:coreProperties>
</file>