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3287" autoAdjust="0"/>
  </p:normalViewPr>
  <p:slideViewPr>
    <p:cSldViewPr snapToGrid="0">
      <p:cViewPr>
        <p:scale>
          <a:sx n="100" d="100"/>
          <a:sy n="100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D1219-E729-48CD-8A1F-157C6DCCF8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42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A2089-27A4-44CC-8C3A-C8D871BF4F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075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6145A-517B-4ED6-817B-666B1188D6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746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D78AC-6672-4E37-912C-B82114C589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333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EC6CA-00F8-4BA6-974A-039AAEE775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5EB75-9A00-4F03-ABBE-B8CE0C6EB9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31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6E817-4491-411C-B4CD-EF91E011AD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35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F85E-D7D2-4B16-87C9-1106E0B04D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21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1BF70-1A18-4BE8-BDA0-82FD87A055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667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5F69B-2D28-4E0C-A3C4-AFE9998044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178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1559E-B283-4A6E-AAB5-83B8CDA618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59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831CE-C800-4FF9-A850-7285E82327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05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786FD3E-E8AE-4AB9-B746-58C740F491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 descr="Connector Line" title="Connector"/>
          <p:cNvCxnSpPr/>
          <p:nvPr/>
        </p:nvCxnSpPr>
        <p:spPr>
          <a:xfrm>
            <a:off x="7994650" y="3733800"/>
            <a:ext cx="0" cy="533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 descr="Connector Line" title="Connector Line"/>
          <p:cNvCxnSpPr/>
          <p:nvPr/>
        </p:nvCxnSpPr>
        <p:spPr>
          <a:xfrm>
            <a:off x="4621213" y="2209800"/>
            <a:ext cx="0" cy="15240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 descr="Connector Line" title="Connector"/>
          <p:cNvCxnSpPr/>
          <p:nvPr/>
        </p:nvCxnSpPr>
        <p:spPr>
          <a:xfrm>
            <a:off x="4298950" y="2182813"/>
            <a:ext cx="0" cy="30480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 descr="Connector Line" title="Connector Line"/>
          <p:cNvCxnSpPr/>
          <p:nvPr/>
        </p:nvCxnSpPr>
        <p:spPr>
          <a:xfrm flipH="1">
            <a:off x="1214438" y="3733800"/>
            <a:ext cx="6783387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 descr="Connector Line" title="Connector Line"/>
          <p:cNvCxnSpPr/>
          <p:nvPr/>
        </p:nvCxnSpPr>
        <p:spPr>
          <a:xfrm>
            <a:off x="6165850" y="3733800"/>
            <a:ext cx="0" cy="533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 descr="Connector Line" title="Connector Line"/>
          <p:cNvCxnSpPr/>
          <p:nvPr/>
        </p:nvCxnSpPr>
        <p:spPr>
          <a:xfrm>
            <a:off x="3684588" y="3733800"/>
            <a:ext cx="0" cy="533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 descr="Connector Line" title="Connector Line"/>
          <p:cNvCxnSpPr/>
          <p:nvPr/>
        </p:nvCxnSpPr>
        <p:spPr>
          <a:xfrm>
            <a:off x="1212850" y="3733800"/>
            <a:ext cx="0" cy="533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 descr="Connector Line" title="Connector"/>
          <p:cNvCxnSpPr/>
          <p:nvPr/>
        </p:nvCxnSpPr>
        <p:spPr>
          <a:xfrm flipH="1">
            <a:off x="2701925" y="2497138"/>
            <a:ext cx="1600200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Freeform 33"/>
          <p:cNvSpPr/>
          <p:nvPr/>
        </p:nvSpPr>
        <p:spPr>
          <a:xfrm>
            <a:off x="7165848" y="4092634"/>
            <a:ext cx="1673352" cy="2459736"/>
          </a:xfrm>
          <a:custGeom>
            <a:avLst/>
            <a:gdLst>
              <a:gd name="connsiteX0" fmla="*/ 0 w 2411559"/>
              <a:gd name="connsiteY0" fmla="*/ 0 h 2384366"/>
              <a:gd name="connsiteX1" fmla="*/ 2411559 w 2411559"/>
              <a:gd name="connsiteY1" fmla="*/ 0 h 2384366"/>
              <a:gd name="connsiteX2" fmla="*/ 2411559 w 2411559"/>
              <a:gd name="connsiteY2" fmla="*/ 2384366 h 2384366"/>
              <a:gd name="connsiteX3" fmla="*/ 0 w 2411559"/>
              <a:gd name="connsiteY3" fmla="*/ 2384366 h 2384366"/>
              <a:gd name="connsiteX4" fmla="*/ 0 w 2411559"/>
              <a:gd name="connsiteY4" fmla="*/ 0 h 238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1559" h="2384366">
                <a:moveTo>
                  <a:pt x="0" y="0"/>
                </a:moveTo>
                <a:lnTo>
                  <a:pt x="2411559" y="0"/>
                </a:lnTo>
                <a:lnTo>
                  <a:pt x="2411559" y="2384366"/>
                </a:lnTo>
                <a:lnTo>
                  <a:pt x="0" y="2384366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tint val="99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b="1" dirty="0">
                <a:latin typeface="Calibri" pitchFamily="34" charset="0"/>
              </a:rPr>
              <a:t>Team 4</a:t>
            </a:r>
            <a:br>
              <a:rPr lang="en-US" sz="1600" b="1" dirty="0">
                <a:latin typeface="Calibri" pitchFamily="34" charset="0"/>
              </a:rPr>
            </a:br>
            <a:r>
              <a:rPr lang="en-US" sz="1100" b="1" dirty="0">
                <a:latin typeface="Calibri" pitchFamily="34" charset="0"/>
              </a:rPr>
              <a:t>Special Contracting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Vacant (TL)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Brian </a:t>
            </a:r>
            <a:r>
              <a:rPr lang="en-US" sz="1200" b="1" dirty="0">
                <a:latin typeface="Calibri" pitchFamily="34" charset="0"/>
                <a:cs typeface="Times New Roman" pitchFamily="18" charset="0"/>
              </a:rPr>
              <a:t>Goodger [Acting] (TL)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r>
              <a:rPr lang="en-US" sz="1100" dirty="0">
                <a:latin typeface="Calibri" pitchFamily="34" charset="0"/>
                <a:cs typeface="Times New Roman" pitchFamily="18" charset="0"/>
              </a:rPr>
              <a:t>Lisa Adams	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r>
              <a:rPr lang="en-US" sz="1100" dirty="0">
                <a:latin typeface="Calibri" pitchFamily="34" charset="0"/>
                <a:cs typeface="Times New Roman" pitchFamily="18" charset="0"/>
              </a:rPr>
              <a:t>Susan Apter	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r>
              <a:rPr lang="en-US" sz="1100" dirty="0">
                <a:latin typeface="Calibri" pitchFamily="34" charset="0"/>
                <a:cs typeface="Times New Roman" pitchFamily="18" charset="0"/>
              </a:rPr>
              <a:t>Anthony Brown	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r>
              <a:rPr lang="en-US" sz="1100" dirty="0">
                <a:latin typeface="Calibri" pitchFamily="34" charset="0"/>
                <a:cs typeface="Times New Roman" pitchFamily="18" charset="0"/>
              </a:rPr>
              <a:t>Larry Manning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r>
              <a:rPr lang="en-US" sz="1100" dirty="0">
                <a:latin typeface="Calibri" pitchFamily="34" charset="0"/>
                <a:cs typeface="Times New Roman" pitchFamily="18" charset="0"/>
              </a:rPr>
              <a:t>Keith Savage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r>
              <a:rPr lang="en-US" sz="1100" dirty="0">
                <a:latin typeface="Calibri" pitchFamily="34" charset="0"/>
                <a:cs typeface="Times New Roman" pitchFamily="18" charset="0"/>
              </a:rPr>
              <a:t>Laura Dougherty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r>
              <a:rPr lang="en-US" sz="1100" dirty="0">
                <a:latin typeface="Calibri" pitchFamily="34" charset="0"/>
                <a:cs typeface="Times New Roman" pitchFamily="18" charset="0"/>
              </a:rPr>
              <a:t>Joyce Perkins 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r>
              <a:rPr lang="en-US" sz="1100" dirty="0">
                <a:latin typeface="Calibri" pitchFamily="34" charset="0"/>
                <a:cs typeface="Times New Roman" pitchFamily="18" charset="0"/>
              </a:rPr>
              <a:t>John Otubu (C)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201738" algn="l"/>
              </a:tabLst>
              <a:defRPr/>
            </a:pPr>
            <a:endParaRPr lang="en-US" sz="11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5337048" y="4092634"/>
            <a:ext cx="1673352" cy="2459736"/>
          </a:xfrm>
          <a:custGeom>
            <a:avLst/>
            <a:gdLst>
              <a:gd name="connsiteX0" fmla="*/ 0 w 1235547"/>
              <a:gd name="connsiteY0" fmla="*/ 0 h 2384366"/>
              <a:gd name="connsiteX1" fmla="*/ 1235547 w 1235547"/>
              <a:gd name="connsiteY1" fmla="*/ 0 h 2384366"/>
              <a:gd name="connsiteX2" fmla="*/ 1235547 w 1235547"/>
              <a:gd name="connsiteY2" fmla="*/ 2384366 h 2384366"/>
              <a:gd name="connsiteX3" fmla="*/ 0 w 1235547"/>
              <a:gd name="connsiteY3" fmla="*/ 2384366 h 2384366"/>
              <a:gd name="connsiteX4" fmla="*/ 0 w 1235547"/>
              <a:gd name="connsiteY4" fmla="*/ 0 h 238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5547" h="2384366">
                <a:moveTo>
                  <a:pt x="0" y="0"/>
                </a:moveTo>
                <a:lnTo>
                  <a:pt x="1235547" y="0"/>
                </a:lnTo>
                <a:lnTo>
                  <a:pt x="1235547" y="2384366"/>
                </a:lnTo>
                <a:lnTo>
                  <a:pt x="0" y="2384366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tint val="99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b="1" dirty="0">
                <a:latin typeface="Calibri" pitchFamily="34" charset="0"/>
                <a:cs typeface="Times New Roman" pitchFamily="18" charset="0"/>
              </a:rPr>
              <a:t>Team 3</a:t>
            </a:r>
            <a:br>
              <a:rPr lang="en-US" sz="1600" b="1" dirty="0">
                <a:latin typeface="Calibri" pitchFamily="34" charset="0"/>
                <a:cs typeface="Times New Roman" pitchFamily="18" charset="0"/>
              </a:rPr>
            </a:br>
            <a:r>
              <a:rPr lang="en-US" sz="1100" b="1" dirty="0">
                <a:latin typeface="Calibri" pitchFamily="34" charset="0"/>
                <a:cs typeface="Times New Roman" pitchFamily="18" charset="0"/>
              </a:rPr>
              <a:t>Operation Support 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Brendan Miller </a:t>
            </a:r>
            <a:r>
              <a:rPr lang="en-US" sz="1200" b="1" dirty="0">
                <a:latin typeface="Calibri" pitchFamily="34" charset="0"/>
                <a:cs typeface="Times New Roman" pitchFamily="18" charset="0"/>
              </a:rPr>
              <a:t>(TL)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Carol Hayden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Robinette Hairston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Carolyn Mundy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Anne Mineweaser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Anita  Edwards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Van Holley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Shirlene Smith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Tonia Ellen * </a:t>
            </a:r>
          </a:p>
          <a:p>
            <a:pPr marL="53975" defTabSz="711200">
              <a:lnSpc>
                <a:spcPct val="90000"/>
              </a:lnSpc>
              <a:spcAft>
                <a:spcPts val="0"/>
              </a:spcAft>
              <a:defRPr/>
            </a:pPr>
            <a:endParaRPr lang="en-US" sz="1200" dirty="0">
              <a:latin typeface="Calibri" pitchFamily="34" charset="0"/>
              <a:cs typeface="Times New Roman" pitchFamily="18" charset="0"/>
            </a:endParaRPr>
          </a:p>
          <a:p>
            <a:pPr marL="53975" defTabSz="711200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  * cross functional work</a:t>
            </a:r>
          </a:p>
        </p:txBody>
      </p:sp>
      <p:sp>
        <p:nvSpPr>
          <p:cNvPr id="31" name="Freeform 30"/>
          <p:cNvSpPr/>
          <p:nvPr/>
        </p:nvSpPr>
        <p:spPr>
          <a:xfrm>
            <a:off x="2209800" y="4092634"/>
            <a:ext cx="2971800" cy="2459736"/>
          </a:xfrm>
          <a:custGeom>
            <a:avLst/>
            <a:gdLst>
              <a:gd name="connsiteX0" fmla="*/ 0 w 1410796"/>
              <a:gd name="connsiteY0" fmla="*/ 0 h 2384366"/>
              <a:gd name="connsiteX1" fmla="*/ 1410796 w 1410796"/>
              <a:gd name="connsiteY1" fmla="*/ 0 h 2384366"/>
              <a:gd name="connsiteX2" fmla="*/ 1410796 w 1410796"/>
              <a:gd name="connsiteY2" fmla="*/ 2384366 h 2384366"/>
              <a:gd name="connsiteX3" fmla="*/ 0 w 1410796"/>
              <a:gd name="connsiteY3" fmla="*/ 2384366 h 2384366"/>
              <a:gd name="connsiteX4" fmla="*/ 0 w 1410796"/>
              <a:gd name="connsiteY4" fmla="*/ 0 h 238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0796" h="2384366">
                <a:moveTo>
                  <a:pt x="0" y="0"/>
                </a:moveTo>
                <a:lnTo>
                  <a:pt x="1410796" y="0"/>
                </a:lnTo>
                <a:lnTo>
                  <a:pt x="1410796" y="2384366"/>
                </a:lnTo>
                <a:lnTo>
                  <a:pt x="0" y="2384366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tint val="99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b="1" dirty="0">
                <a:latin typeface="Calibri" pitchFamily="34" charset="0"/>
                <a:cs typeface="Times New Roman" pitchFamily="18" charset="0"/>
              </a:rPr>
              <a:t>Team 2</a:t>
            </a:r>
            <a:br>
              <a:rPr lang="en-US" sz="1600" b="1" dirty="0">
                <a:latin typeface="Calibri" pitchFamily="34" charset="0"/>
                <a:cs typeface="Times New Roman" pitchFamily="18" charset="0"/>
              </a:rPr>
            </a:br>
            <a:r>
              <a:rPr lang="en-US" sz="1100" b="1" dirty="0">
                <a:latin typeface="Calibri" pitchFamily="34" charset="0"/>
                <a:cs typeface="Times New Roman" pitchFamily="18" charset="0"/>
              </a:rPr>
              <a:t>ORS &amp; ORF, and Station Support for NEI, NINR, NIGMS, NIDCD, and OD</a:t>
            </a:r>
            <a:endParaRPr lang="en-US" sz="1100" dirty="0">
              <a:latin typeface="Calibri" pitchFamily="34" charset="0"/>
              <a:cs typeface="Times New Roman" pitchFamily="18" charset="0"/>
            </a:endParaRP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i="1" dirty="0">
                <a:latin typeface="Calibri" pitchFamily="34" charset="0"/>
                <a:cs typeface="Times New Roman" pitchFamily="18" charset="0"/>
              </a:rPr>
              <a:t>Blue Team</a:t>
            </a:r>
            <a:r>
              <a:rPr lang="en-US" sz="1200" b="1" dirty="0">
                <a:latin typeface="Calibri" pitchFamily="34" charset="0"/>
                <a:cs typeface="Times New Roman" pitchFamily="18" charset="0"/>
              </a:rPr>
              <a:t>	</a:t>
            </a:r>
            <a:r>
              <a:rPr lang="en-US" sz="1200" i="1" dirty="0">
                <a:latin typeface="Calibri" pitchFamily="34" charset="0"/>
                <a:cs typeface="Times New Roman" pitchFamily="18" charset="0"/>
              </a:rPr>
              <a:t>Red Team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Danielle Sweeney (TL)  Foteni Tiffany (TL)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	</a:t>
            </a:r>
            <a:endParaRPr lang="en-US" sz="1200" b="1" dirty="0">
              <a:latin typeface="Calibri" pitchFamily="34" charset="0"/>
              <a:cs typeface="Times New Roman" pitchFamily="18" charset="0"/>
            </a:endParaRP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John Best	Joy Ajao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Sanford Cook * 	Aseia Chaudhry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Sharmaine Gerstel          Sheryn Etti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Dorothy Nickens 	Lorraine Geiser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Aleise Roberts 	Marcia Goldman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Terita Stevenson 	Mary Rainey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Doris Vaughn * 	Timothy Johnson</a:t>
            </a:r>
          </a:p>
          <a:p>
            <a:pPr marL="177800" defTabSz="711200">
              <a:lnSpc>
                <a:spcPct val="90000"/>
              </a:lnSpc>
              <a:spcAft>
                <a:spcPts val="0"/>
              </a:spcAft>
              <a:tabLst>
                <a:tab pos="1651000" algn="l"/>
              </a:tabLs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Kathleen Kathman 		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381000" y="4092634"/>
            <a:ext cx="1669381" cy="2460566"/>
          </a:xfrm>
          <a:custGeom>
            <a:avLst/>
            <a:gdLst>
              <a:gd name="connsiteX0" fmla="*/ 0 w 1440781"/>
              <a:gd name="connsiteY0" fmla="*/ 0 h 2384366"/>
              <a:gd name="connsiteX1" fmla="*/ 1440781 w 1440781"/>
              <a:gd name="connsiteY1" fmla="*/ 0 h 2384366"/>
              <a:gd name="connsiteX2" fmla="*/ 1440781 w 1440781"/>
              <a:gd name="connsiteY2" fmla="*/ 2384366 h 2384366"/>
              <a:gd name="connsiteX3" fmla="*/ 0 w 1440781"/>
              <a:gd name="connsiteY3" fmla="*/ 2384366 h 2384366"/>
              <a:gd name="connsiteX4" fmla="*/ 0 w 1440781"/>
              <a:gd name="connsiteY4" fmla="*/ 0 h 238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0781" h="2384366">
                <a:moveTo>
                  <a:pt x="0" y="0"/>
                </a:moveTo>
                <a:lnTo>
                  <a:pt x="1440781" y="0"/>
                </a:lnTo>
                <a:lnTo>
                  <a:pt x="1440781" y="2384366"/>
                </a:lnTo>
                <a:lnTo>
                  <a:pt x="0" y="2384366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tint val="99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b="1" dirty="0">
                <a:latin typeface="Calibri" pitchFamily="34" charset="0"/>
              </a:rPr>
              <a:t>Team 1</a:t>
            </a:r>
            <a:br>
              <a:rPr lang="en-US" sz="1600" b="1" dirty="0">
                <a:latin typeface="Calibri" pitchFamily="34" charset="0"/>
              </a:rPr>
            </a:br>
            <a:r>
              <a:rPr lang="en-US" sz="1100" b="1" dirty="0">
                <a:latin typeface="Calibri" pitchFamily="34" charset="0"/>
              </a:rPr>
              <a:t>R&amp;D for NEI,NINR,NIGMS, NIDCD, and OD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Carolyn </a:t>
            </a:r>
            <a:r>
              <a:rPr lang="en-US" sz="1200" b="1" dirty="0" err="1" smtClean="0">
                <a:latin typeface="Calibri" pitchFamily="34" charset="0"/>
                <a:cs typeface="Times New Roman" pitchFamily="18" charset="0"/>
              </a:rPr>
              <a:t>Keeseman</a:t>
            </a:r>
            <a:r>
              <a:rPr lang="en-US" sz="1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(TL</a:t>
            </a:r>
            <a:r>
              <a:rPr lang="en-US" sz="1200" b="1" dirty="0">
                <a:latin typeface="Calibri" pitchFamily="34" charset="0"/>
                <a:cs typeface="Times New Roman" pitchFamily="18" charset="0"/>
              </a:rPr>
              <a:t>)</a:t>
            </a:r>
          </a:p>
          <a:p>
            <a:pPr marL="177800" defTabSz="711200"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Joycelyn Bacchus</a:t>
            </a:r>
          </a:p>
          <a:p>
            <a:pPr marL="177800" defTabSz="711200"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Lou Kuta</a:t>
            </a:r>
          </a:p>
          <a:p>
            <a:pPr marL="177800" defTabSz="711200"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Donald Wilson</a:t>
            </a:r>
          </a:p>
          <a:p>
            <a:pPr marL="177800" defTabSz="711200"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Darlene Johnson</a:t>
            </a:r>
          </a:p>
          <a:p>
            <a:pPr marL="177800" defTabSz="711200"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Arisane Underwood</a:t>
            </a:r>
          </a:p>
          <a:p>
            <a:pPr marL="177800" defTabSz="711200"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Helen Otubu (C)</a:t>
            </a:r>
          </a:p>
          <a:p>
            <a:pPr marL="177800" defTabSz="711200">
              <a:spcAft>
                <a:spcPts val="0"/>
              </a:spcAft>
              <a:defRPr/>
            </a:pPr>
            <a:r>
              <a:rPr lang="en-US" sz="1200" dirty="0">
                <a:latin typeface="Calibri" pitchFamily="34" charset="0"/>
                <a:cs typeface="Times New Roman" pitchFamily="18" charset="0"/>
              </a:rPr>
              <a:t>Shannon Scarboro (C)</a:t>
            </a:r>
            <a:endParaRPr lang="en-US" sz="1200" dirty="0">
              <a:latin typeface="Calibri" pitchFamily="34" charset="0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477672" y="1627586"/>
            <a:ext cx="2570328" cy="1801414"/>
          </a:xfrm>
          <a:custGeom>
            <a:avLst/>
            <a:gdLst>
              <a:gd name="connsiteX0" fmla="*/ 0 w 1556888"/>
              <a:gd name="connsiteY0" fmla="*/ 0 h 1776301"/>
              <a:gd name="connsiteX1" fmla="*/ 1556888 w 1556888"/>
              <a:gd name="connsiteY1" fmla="*/ 0 h 1776301"/>
              <a:gd name="connsiteX2" fmla="*/ 1556888 w 1556888"/>
              <a:gd name="connsiteY2" fmla="*/ 1776301 h 1776301"/>
              <a:gd name="connsiteX3" fmla="*/ 0 w 1556888"/>
              <a:gd name="connsiteY3" fmla="*/ 1776301 h 1776301"/>
              <a:gd name="connsiteX4" fmla="*/ 0 w 1556888"/>
              <a:gd name="connsiteY4" fmla="*/ 0 h 1776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6888" h="1776301">
                <a:moveTo>
                  <a:pt x="0" y="0"/>
                </a:moveTo>
                <a:lnTo>
                  <a:pt x="1556888" y="0"/>
                </a:lnTo>
                <a:lnTo>
                  <a:pt x="1556888" y="1776301"/>
                </a:lnTo>
                <a:lnTo>
                  <a:pt x="0" y="1776301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shade val="8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6985" tIns="6985" rIns="6985" bIns="6985" spcCol="1270" anchor="ctr"/>
          <a:lstStyle/>
          <a:p>
            <a:pPr marL="182563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200" b="1" dirty="0">
                <a:latin typeface="Calibri" pitchFamily="34" charset="0"/>
                <a:cs typeface="Times New Roman" pitchFamily="18" charset="0"/>
              </a:rPr>
              <a:t>Team 5 – Acq. Policy</a:t>
            </a:r>
          </a:p>
          <a:p>
            <a:pPr marL="182563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100" dirty="0">
                <a:latin typeface="Calibri" pitchFamily="34" charset="0"/>
                <a:cs typeface="Times New Roman" pitchFamily="18" charset="0"/>
              </a:rPr>
              <a:t>Veenu Varma</a:t>
            </a:r>
            <a:br>
              <a:rPr lang="en-US" sz="1100" dirty="0">
                <a:latin typeface="Calibri" pitchFamily="34" charset="0"/>
                <a:cs typeface="Times New Roman" pitchFamily="18" charset="0"/>
              </a:rPr>
            </a:br>
            <a:r>
              <a:rPr lang="en-US" sz="1100" dirty="0">
                <a:latin typeface="Calibri" pitchFamily="34" charset="0"/>
                <a:cs typeface="Times New Roman" pitchFamily="18" charset="0"/>
              </a:rPr>
              <a:t>Procurement Analyst</a:t>
            </a:r>
          </a:p>
          <a:p>
            <a:pPr marL="182563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100" dirty="0">
                <a:latin typeface="Calibri" pitchFamily="34" charset="0"/>
                <a:cs typeface="Times New Roman" pitchFamily="18" charset="0"/>
              </a:rPr>
              <a:t>Francis Dougherty</a:t>
            </a:r>
            <a:br>
              <a:rPr lang="en-US" sz="1100" dirty="0">
                <a:latin typeface="Calibri" pitchFamily="34" charset="0"/>
                <a:cs typeface="Times New Roman" pitchFamily="18" charset="0"/>
              </a:rPr>
            </a:br>
            <a:r>
              <a:rPr lang="en-US" sz="1100" dirty="0">
                <a:latin typeface="Calibri" pitchFamily="34" charset="0"/>
                <a:cs typeface="Times New Roman" pitchFamily="18" charset="0"/>
              </a:rPr>
              <a:t>Procurement Assistant</a:t>
            </a:r>
          </a:p>
          <a:p>
            <a:pPr marL="182563" defTabSz="48895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100" dirty="0">
                <a:latin typeface="Calibri" pitchFamily="34" charset="0"/>
                <a:cs typeface="Times New Roman" pitchFamily="18" charset="0"/>
              </a:rPr>
              <a:t>James Harley</a:t>
            </a:r>
            <a:br>
              <a:rPr lang="en-US" sz="1100" dirty="0">
                <a:latin typeface="Calibri" pitchFamily="34" charset="0"/>
                <a:cs typeface="Times New Roman" pitchFamily="18" charset="0"/>
              </a:rPr>
            </a:br>
            <a:r>
              <a:rPr lang="en-US" sz="1100" dirty="0">
                <a:latin typeface="Calibri" pitchFamily="34" charset="0"/>
                <a:cs typeface="Times New Roman" pitchFamily="18" charset="0"/>
              </a:rPr>
              <a:t>Procurement </a:t>
            </a:r>
            <a:r>
              <a:rPr lang="en-US" sz="1100" dirty="0" smtClean="0">
                <a:latin typeface="Calibri" pitchFamily="34" charset="0"/>
                <a:cs typeface="Times New Roman" pitchFamily="18" charset="0"/>
              </a:rPr>
              <a:t>Assistant</a:t>
            </a:r>
            <a:endParaRPr lang="en-US" sz="11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3809999" y="839249"/>
            <a:ext cx="1673352" cy="1375890"/>
          </a:xfrm>
          <a:custGeom>
            <a:avLst/>
            <a:gdLst>
              <a:gd name="connsiteX0" fmla="*/ 0 w 1493521"/>
              <a:gd name="connsiteY0" fmla="*/ 0 h 1375890"/>
              <a:gd name="connsiteX1" fmla="*/ 1493521 w 1493521"/>
              <a:gd name="connsiteY1" fmla="*/ 0 h 1375890"/>
              <a:gd name="connsiteX2" fmla="*/ 1493521 w 1493521"/>
              <a:gd name="connsiteY2" fmla="*/ 1375890 h 1375890"/>
              <a:gd name="connsiteX3" fmla="*/ 0 w 1493521"/>
              <a:gd name="connsiteY3" fmla="*/ 1375890 h 1375890"/>
              <a:gd name="connsiteX4" fmla="*/ 0 w 1493521"/>
              <a:gd name="connsiteY4" fmla="*/ 0 h 1375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521" h="1375890">
                <a:moveTo>
                  <a:pt x="0" y="0"/>
                </a:moveTo>
                <a:lnTo>
                  <a:pt x="1493521" y="0"/>
                </a:lnTo>
                <a:lnTo>
                  <a:pt x="1493521" y="1375890"/>
                </a:lnTo>
                <a:lnTo>
                  <a:pt x="0" y="1375890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shade val="8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10160" tIns="10160" rIns="10160" bIns="10160" spcCol="127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b="1" dirty="0">
                <a:latin typeface="Calibri" pitchFamily="34" charset="0"/>
                <a:cs typeface="Times New Roman" pitchFamily="18" charset="0"/>
              </a:rPr>
              <a:t>Greg Holliday</a:t>
            </a:r>
            <a:r>
              <a:rPr lang="en-US" sz="1400" b="1" dirty="0">
                <a:latin typeface="Calibri" pitchFamily="34" charset="0"/>
                <a:cs typeface="Times New Roman" pitchFamily="18" charset="0"/>
              </a:rPr>
              <a:t/>
            </a:r>
            <a:br>
              <a:rPr lang="en-US" sz="1400" b="1" dirty="0">
                <a:latin typeface="Calibri" pitchFamily="34" charset="0"/>
                <a:cs typeface="Times New Roman" pitchFamily="18" charset="0"/>
              </a:rPr>
            </a:br>
            <a:r>
              <a:rPr lang="en-US" sz="1400" b="1" dirty="0">
                <a:latin typeface="Calibri" pitchFamily="34" charset="0"/>
                <a:cs typeface="Times New Roman" pitchFamily="18" charset="0"/>
              </a:rPr>
              <a:t>Director</a:t>
            </a:r>
          </a:p>
          <a:p>
            <a:pPr algn="ctr" defTabSz="711200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b="1" dirty="0">
                <a:latin typeface="Calibri" pitchFamily="34" charset="0"/>
                <a:cs typeface="Times New Roman" pitchFamily="18" charset="0"/>
              </a:rPr>
              <a:t>Carol Marcotte </a:t>
            </a:r>
            <a:r>
              <a:rPr lang="en-US" sz="1400" b="1" dirty="0">
                <a:latin typeface="Calibri" pitchFamily="34" charset="0"/>
                <a:cs typeface="Times New Roman" pitchFamily="18" charset="0"/>
              </a:rPr>
              <a:t/>
            </a:r>
            <a:br>
              <a:rPr lang="en-US" sz="1400" b="1" dirty="0">
                <a:latin typeface="Calibri" pitchFamily="34" charset="0"/>
                <a:cs typeface="Times New Roman" pitchFamily="18" charset="0"/>
              </a:rPr>
            </a:br>
            <a:r>
              <a:rPr lang="en-US" sz="1400" b="1" dirty="0">
                <a:latin typeface="Calibri" pitchFamily="34" charset="0"/>
                <a:cs typeface="Times New Roman" pitchFamily="18" charset="0"/>
              </a:rPr>
              <a:t>Deputy Director</a:t>
            </a:r>
            <a:endParaRPr lang="en-US" sz="1400" dirty="0"/>
          </a:p>
        </p:txBody>
      </p:sp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>
          <a:xfrm>
            <a:off x="484496" y="40944"/>
            <a:ext cx="8229600" cy="71596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Organization Chart - Office of Acquisitions (OA) - OLAO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1257</TotalTime>
  <Words>29</Words>
  <Application>Microsoft Office PowerPoint</Application>
  <PresentationFormat>On-screen Show 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Organization Chart - Office of Acquisitions (OA) - OLAO</vt:lpstr>
    </vt:vector>
  </TitlesOfParts>
  <Company>NIH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Acquisitions Baseline</dc:title>
  <dc:creator>NIH</dc:creator>
  <cp:lastModifiedBy>OD/USER</cp:lastModifiedBy>
  <cp:revision>123</cp:revision>
  <dcterms:created xsi:type="dcterms:W3CDTF">2007-01-17T04:06:35Z</dcterms:created>
  <dcterms:modified xsi:type="dcterms:W3CDTF">2013-12-30T20:17:19Z</dcterms:modified>
</cp:coreProperties>
</file>