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287" autoAdjust="0"/>
  </p:normalViewPr>
  <p:slideViewPr>
    <p:cSldViewPr snapToGrid="0"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1219-E729-48CD-8A1F-157C6DCCF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2089-27A4-44CC-8C3A-C8D871BF4F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6145A-517B-4ED6-817B-666B1188D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4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78AC-6672-4E37-912C-B82114C58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3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C6CA-00F8-4BA6-974A-039AAEE77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EB75-9A00-4F03-ABBE-B8CE0C6EB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1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E817-4491-411C-B4CD-EF91E011A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F85E-D7D2-4B16-87C9-1106E0B04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BF70-1A18-4BE8-BDA0-82FD87A05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F69B-2D28-4E0C-A3C4-AFE999804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559E-B283-4A6E-AAB5-83B8CDA61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9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31CE-C800-4FF9-A850-7285E8232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86FD3E-E8AE-4AB9-B746-58C740F49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 descr="Connector Line" title="Connector"/>
          <p:cNvCxnSpPr/>
          <p:nvPr/>
        </p:nvCxnSpPr>
        <p:spPr>
          <a:xfrm>
            <a:off x="7994650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 descr="Connector Line" title="Connector Line"/>
          <p:cNvCxnSpPr/>
          <p:nvPr/>
        </p:nvCxnSpPr>
        <p:spPr>
          <a:xfrm>
            <a:off x="4621213" y="2209800"/>
            <a:ext cx="0" cy="15240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 descr="Connector Line" title="Connector"/>
          <p:cNvCxnSpPr/>
          <p:nvPr/>
        </p:nvCxnSpPr>
        <p:spPr>
          <a:xfrm>
            <a:off x="4298950" y="2182813"/>
            <a:ext cx="0" cy="304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 descr="Connector Line" title="Connector Line"/>
          <p:cNvCxnSpPr/>
          <p:nvPr/>
        </p:nvCxnSpPr>
        <p:spPr>
          <a:xfrm flipH="1">
            <a:off x="1214438" y="3733800"/>
            <a:ext cx="678338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 descr="Connector Line" title="Connector Line"/>
          <p:cNvCxnSpPr/>
          <p:nvPr/>
        </p:nvCxnSpPr>
        <p:spPr>
          <a:xfrm>
            <a:off x="6165850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 descr="Connector Line" title="Connector Line"/>
          <p:cNvCxnSpPr/>
          <p:nvPr/>
        </p:nvCxnSpPr>
        <p:spPr>
          <a:xfrm>
            <a:off x="3684588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 descr="Connector Line" title="Connector Line"/>
          <p:cNvCxnSpPr/>
          <p:nvPr/>
        </p:nvCxnSpPr>
        <p:spPr>
          <a:xfrm>
            <a:off x="1212850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 descr="Connector Line" title="Connector"/>
          <p:cNvCxnSpPr/>
          <p:nvPr/>
        </p:nvCxnSpPr>
        <p:spPr>
          <a:xfrm flipH="1">
            <a:off x="2701925" y="2497138"/>
            <a:ext cx="16002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7165848" y="4092634"/>
            <a:ext cx="1673352" cy="2459736"/>
          </a:xfrm>
          <a:custGeom>
            <a:avLst/>
            <a:gdLst>
              <a:gd name="connsiteX0" fmla="*/ 0 w 2411559"/>
              <a:gd name="connsiteY0" fmla="*/ 0 h 2384366"/>
              <a:gd name="connsiteX1" fmla="*/ 2411559 w 2411559"/>
              <a:gd name="connsiteY1" fmla="*/ 0 h 2384366"/>
              <a:gd name="connsiteX2" fmla="*/ 2411559 w 2411559"/>
              <a:gd name="connsiteY2" fmla="*/ 2384366 h 2384366"/>
              <a:gd name="connsiteX3" fmla="*/ 0 w 2411559"/>
              <a:gd name="connsiteY3" fmla="*/ 2384366 h 2384366"/>
              <a:gd name="connsiteX4" fmla="*/ 0 w 2411559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1559" h="2384366">
                <a:moveTo>
                  <a:pt x="0" y="0"/>
                </a:moveTo>
                <a:lnTo>
                  <a:pt x="2411559" y="0"/>
                </a:lnTo>
                <a:lnTo>
                  <a:pt x="2411559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</a:rPr>
              <a:t>Team 4</a:t>
            </a:r>
            <a:br>
              <a:rPr lang="en-US" sz="1600" b="1" dirty="0">
                <a:latin typeface="Calibri" pitchFamily="34" charset="0"/>
              </a:rPr>
            </a:br>
            <a:r>
              <a:rPr lang="en-US" sz="1100" b="1" dirty="0">
                <a:latin typeface="Calibri" pitchFamily="34" charset="0"/>
              </a:rPr>
              <a:t>Special Contracting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Vacant (TL)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Brian 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Goodger [Acting] (TL)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Lisa Adams	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Susan Apter	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Anthony Brown	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Larry Manning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Keith Savage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Laura Dougherty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Joyce Perkins 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John Otubu (C)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endParaRPr lang="en-US" sz="11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337048" y="4092634"/>
            <a:ext cx="1673352" cy="2459736"/>
          </a:xfrm>
          <a:custGeom>
            <a:avLst/>
            <a:gdLst>
              <a:gd name="connsiteX0" fmla="*/ 0 w 1235547"/>
              <a:gd name="connsiteY0" fmla="*/ 0 h 2384366"/>
              <a:gd name="connsiteX1" fmla="*/ 1235547 w 1235547"/>
              <a:gd name="connsiteY1" fmla="*/ 0 h 2384366"/>
              <a:gd name="connsiteX2" fmla="*/ 1235547 w 1235547"/>
              <a:gd name="connsiteY2" fmla="*/ 2384366 h 2384366"/>
              <a:gd name="connsiteX3" fmla="*/ 0 w 1235547"/>
              <a:gd name="connsiteY3" fmla="*/ 2384366 h 2384366"/>
              <a:gd name="connsiteX4" fmla="*/ 0 w 1235547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5547" h="2384366">
                <a:moveTo>
                  <a:pt x="0" y="0"/>
                </a:moveTo>
                <a:lnTo>
                  <a:pt x="1235547" y="0"/>
                </a:lnTo>
                <a:lnTo>
                  <a:pt x="1235547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Team 3</a:t>
            </a:r>
            <a:br>
              <a:rPr lang="en-US" sz="1600" b="1" dirty="0">
                <a:latin typeface="Calibri" pitchFamily="34" charset="0"/>
                <a:cs typeface="Times New Roman" pitchFamily="18" charset="0"/>
              </a:rPr>
            </a:br>
            <a:r>
              <a:rPr lang="en-US" sz="1100" b="1" dirty="0">
                <a:latin typeface="Calibri" pitchFamily="34" charset="0"/>
                <a:cs typeface="Times New Roman" pitchFamily="18" charset="0"/>
              </a:rPr>
              <a:t>Operation Support 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Brendan Miller 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(TL)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Carol Hayden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Robinette Hairston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Carolyn Mundy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Anne Mineweaser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Anita  Edwards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Van Holley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Shirlene Smith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Tonia Ellen * </a:t>
            </a:r>
          </a:p>
          <a:p>
            <a:pPr marL="53975" defTabSz="711200">
              <a:lnSpc>
                <a:spcPct val="90000"/>
              </a:lnSpc>
              <a:spcAft>
                <a:spcPts val="0"/>
              </a:spcAft>
              <a:defRPr/>
            </a:pPr>
            <a:endParaRPr lang="en-US" sz="1200" dirty="0">
              <a:latin typeface="Calibri" pitchFamily="34" charset="0"/>
              <a:cs typeface="Times New Roman" pitchFamily="18" charset="0"/>
            </a:endParaRPr>
          </a:p>
          <a:p>
            <a:pPr marL="53975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  * cross functional work</a:t>
            </a:r>
          </a:p>
        </p:txBody>
      </p:sp>
      <p:sp>
        <p:nvSpPr>
          <p:cNvPr id="31" name="Freeform 30"/>
          <p:cNvSpPr/>
          <p:nvPr/>
        </p:nvSpPr>
        <p:spPr>
          <a:xfrm>
            <a:off x="2209800" y="4092634"/>
            <a:ext cx="2971800" cy="2459736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Team 2</a:t>
            </a:r>
            <a:br>
              <a:rPr lang="en-US" sz="1600" b="1" dirty="0">
                <a:latin typeface="Calibri" pitchFamily="34" charset="0"/>
                <a:cs typeface="Times New Roman" pitchFamily="18" charset="0"/>
              </a:rPr>
            </a:br>
            <a:r>
              <a:rPr lang="en-US" sz="1100" b="1" dirty="0">
                <a:latin typeface="Calibri" pitchFamily="34" charset="0"/>
                <a:cs typeface="Times New Roman" pitchFamily="18" charset="0"/>
              </a:rPr>
              <a:t>ORS &amp; ORF, and Station Support for NEI, NINR, NIGMS, NIDCD, and OD</a:t>
            </a:r>
            <a:endParaRPr lang="en-US" sz="1100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i="1" dirty="0">
                <a:latin typeface="Calibri" pitchFamily="34" charset="0"/>
                <a:cs typeface="Times New Roman" pitchFamily="18" charset="0"/>
              </a:rPr>
              <a:t>Blue Team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1200" i="1" dirty="0">
                <a:latin typeface="Calibri" pitchFamily="34" charset="0"/>
                <a:cs typeface="Times New Roman" pitchFamily="18" charset="0"/>
              </a:rPr>
              <a:t>Red Team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Danielle Sweeney (TL)  Foteni Tiffany (TL)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John Best	Joy Ajao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Sanford Cook * 	Aseia Chaudhry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Sharmaine Gerstel          Sheryn Etti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Dorothy Nickens 	Lorraine Geiser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Aleise Roberts 	Marcia Goldman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Terita Stevenson 	Mary Rainey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Doris Vaughn * 	Timothy Johnson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Kathleen Kathman 		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81000" y="4092634"/>
            <a:ext cx="1669381" cy="2460566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</a:rPr>
              <a:t>Team 1</a:t>
            </a:r>
            <a:br>
              <a:rPr lang="en-US" sz="1600" b="1" dirty="0">
                <a:latin typeface="Calibri" pitchFamily="34" charset="0"/>
              </a:rPr>
            </a:br>
            <a:r>
              <a:rPr lang="en-US" sz="1100" b="1" dirty="0">
                <a:latin typeface="Calibri" pitchFamily="34" charset="0"/>
              </a:rPr>
              <a:t>R&amp;D for NEI,NINR,NIGMS, NIDCD, and OD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Carolyn </a:t>
            </a:r>
            <a:r>
              <a:rPr lang="en-US" sz="1200" b="1" dirty="0" err="1" smtClean="0">
                <a:latin typeface="Calibri" pitchFamily="34" charset="0"/>
                <a:cs typeface="Times New Roman" pitchFamily="18" charset="0"/>
              </a:rPr>
              <a:t>Keeseman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(TL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)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Joycelyn Bacchus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Lou Kuta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Donald Wilson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Darlene Johnson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Arisane Underwood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Helen Otubu (C)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Shannon Scarboro (C)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477672" y="1627586"/>
            <a:ext cx="2570328" cy="1801414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985" tIns="6985" rIns="6985" bIns="6985" spcCol="1270" anchor="ctr"/>
          <a:lstStyle/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Team 5 – Acq. Policy</a:t>
            </a:r>
          </a:p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Veenu Varma</a:t>
            </a:r>
            <a:br>
              <a:rPr lang="en-US" sz="1100" dirty="0">
                <a:latin typeface="Calibri" pitchFamily="34" charset="0"/>
                <a:cs typeface="Times New Roman" pitchFamily="18" charset="0"/>
              </a:rPr>
            </a:br>
            <a:r>
              <a:rPr lang="en-US" sz="1100" dirty="0">
                <a:latin typeface="Calibri" pitchFamily="34" charset="0"/>
                <a:cs typeface="Times New Roman" pitchFamily="18" charset="0"/>
              </a:rPr>
              <a:t>Procurement Analyst</a:t>
            </a:r>
          </a:p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Francis Dougherty</a:t>
            </a:r>
            <a:br>
              <a:rPr lang="en-US" sz="1100" dirty="0">
                <a:latin typeface="Calibri" pitchFamily="34" charset="0"/>
                <a:cs typeface="Times New Roman" pitchFamily="18" charset="0"/>
              </a:rPr>
            </a:br>
            <a:r>
              <a:rPr lang="en-US" sz="1100" dirty="0">
                <a:latin typeface="Calibri" pitchFamily="34" charset="0"/>
                <a:cs typeface="Times New Roman" pitchFamily="18" charset="0"/>
              </a:rPr>
              <a:t>Procurement Assistant</a:t>
            </a:r>
          </a:p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dirty="0">
                <a:latin typeface="Calibri" pitchFamily="34" charset="0"/>
                <a:cs typeface="Times New Roman" pitchFamily="18" charset="0"/>
              </a:rPr>
              <a:t>James Harley</a:t>
            </a:r>
            <a:br>
              <a:rPr lang="en-US" sz="1100" dirty="0">
                <a:latin typeface="Calibri" pitchFamily="34" charset="0"/>
                <a:cs typeface="Times New Roman" pitchFamily="18" charset="0"/>
              </a:rPr>
            </a:br>
            <a:r>
              <a:rPr lang="en-US" sz="1100" dirty="0">
                <a:latin typeface="Calibri" pitchFamily="34" charset="0"/>
                <a:cs typeface="Times New Roman" pitchFamily="18" charset="0"/>
              </a:rPr>
              <a:t>Procurement 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Assistant</a:t>
            </a:r>
            <a:endParaRPr lang="en-US" sz="11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809999" y="839249"/>
            <a:ext cx="1673352" cy="1375890"/>
          </a:xfrm>
          <a:custGeom>
            <a:avLst/>
            <a:gdLst>
              <a:gd name="connsiteX0" fmla="*/ 0 w 1493521"/>
              <a:gd name="connsiteY0" fmla="*/ 0 h 1375890"/>
              <a:gd name="connsiteX1" fmla="*/ 1493521 w 1493521"/>
              <a:gd name="connsiteY1" fmla="*/ 0 h 1375890"/>
              <a:gd name="connsiteX2" fmla="*/ 1493521 w 1493521"/>
              <a:gd name="connsiteY2" fmla="*/ 1375890 h 1375890"/>
              <a:gd name="connsiteX3" fmla="*/ 0 w 1493521"/>
              <a:gd name="connsiteY3" fmla="*/ 1375890 h 1375890"/>
              <a:gd name="connsiteX4" fmla="*/ 0 w 1493521"/>
              <a:gd name="connsiteY4" fmla="*/ 0 h 137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521" h="1375890">
                <a:moveTo>
                  <a:pt x="0" y="0"/>
                </a:moveTo>
                <a:lnTo>
                  <a:pt x="1493521" y="0"/>
                </a:lnTo>
                <a:lnTo>
                  <a:pt x="1493521" y="1375890"/>
                </a:lnTo>
                <a:lnTo>
                  <a:pt x="0" y="13758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Greg Holliday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en-US" sz="1400" b="1" dirty="0">
                <a:latin typeface="Calibri" pitchFamily="34" charset="0"/>
                <a:cs typeface="Times New Roman" pitchFamily="18" charset="0"/>
              </a:rPr>
            </a:b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Director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Carol Marcotte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en-US" sz="1400" b="1" dirty="0">
                <a:latin typeface="Calibri" pitchFamily="34" charset="0"/>
                <a:cs typeface="Times New Roman" pitchFamily="18" charset="0"/>
              </a:rPr>
            </a:b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Deputy Director</a:t>
            </a:r>
            <a:endParaRPr lang="en-US" sz="1400" dirty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84496" y="40944"/>
            <a:ext cx="8229600" cy="71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Organization Chart - Office of Acquisitions (OA) - OLAO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29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Organization Chart - Office of Acquisitions (OA) - OLAO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Acquisitions Baseline</dc:title>
  <dc:creator>NIH</dc:creator>
  <cp:lastModifiedBy>OD/USER</cp:lastModifiedBy>
  <cp:revision>123</cp:revision>
  <dcterms:created xsi:type="dcterms:W3CDTF">2007-01-17T04:06:35Z</dcterms:created>
  <dcterms:modified xsi:type="dcterms:W3CDTF">2013-12-30T20:17:19Z</dcterms:modified>
</cp:coreProperties>
</file>