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5544800" cy="10058400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313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62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941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9255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656878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4388254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5119631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851006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50" autoAdjust="0"/>
  </p:normalViewPr>
  <p:slideViewPr>
    <p:cSldViewPr snapToGrid="0">
      <p:cViewPr varScale="1">
        <p:scale>
          <a:sx n="57" d="100"/>
          <a:sy n="57" d="100"/>
        </p:scale>
        <p:origin x="1056" y="58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6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731376" indent="0" algn="ctr">
              <a:buNone/>
              <a:defRPr/>
            </a:lvl2pPr>
            <a:lvl3pPr marL="1462750" indent="0" algn="ctr">
              <a:buNone/>
              <a:defRPr/>
            </a:lvl3pPr>
            <a:lvl4pPr marL="2194128" indent="0" algn="ctr">
              <a:buNone/>
              <a:defRPr/>
            </a:lvl4pPr>
            <a:lvl5pPr marL="2925503" indent="0" algn="ctr">
              <a:buNone/>
              <a:defRPr/>
            </a:lvl5pPr>
            <a:lvl6pPr marL="3656878" indent="0" algn="ctr">
              <a:buNone/>
              <a:defRPr/>
            </a:lvl6pPr>
            <a:lvl7pPr marL="4388254" indent="0" algn="ctr">
              <a:buNone/>
              <a:defRPr/>
            </a:lvl7pPr>
            <a:lvl8pPr marL="5119631" indent="0" algn="ctr">
              <a:buNone/>
              <a:defRPr/>
            </a:lvl8pPr>
            <a:lvl9pPr marL="58510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1219-E729-48CD-8A1F-157C6DCCF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2089-27A4-44CC-8C3A-C8D871BF4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3" y="402804"/>
            <a:ext cx="3497581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2" y="402804"/>
            <a:ext cx="1023366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145A-517B-4ED6-817B-666B1188D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4"/>
            <a:ext cx="13990320" cy="16764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7240" y="2346963"/>
            <a:ext cx="13990320" cy="6638079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78AC-6672-4E37-912C-B82114C58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3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C6CA-00F8-4BA6-974A-039AAEE77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1"/>
            <a:ext cx="13213080" cy="2200275"/>
          </a:xfrm>
        </p:spPr>
        <p:txBody>
          <a:bodyPr anchor="b"/>
          <a:lstStyle>
            <a:lvl1pPr marL="0" indent="0">
              <a:buNone/>
              <a:defRPr sz="3200"/>
            </a:lvl1pPr>
            <a:lvl2pPr marL="731376" indent="0">
              <a:buNone/>
              <a:defRPr sz="2900"/>
            </a:lvl2pPr>
            <a:lvl3pPr marL="1462750" indent="0">
              <a:buNone/>
              <a:defRPr sz="2500"/>
            </a:lvl3pPr>
            <a:lvl4pPr marL="2194128" indent="0">
              <a:buNone/>
              <a:defRPr sz="2300"/>
            </a:lvl4pPr>
            <a:lvl5pPr marL="2925503" indent="0">
              <a:buNone/>
              <a:defRPr sz="2300"/>
            </a:lvl5pPr>
            <a:lvl6pPr marL="3656878" indent="0">
              <a:buNone/>
              <a:defRPr sz="2300"/>
            </a:lvl6pPr>
            <a:lvl7pPr marL="4388254" indent="0">
              <a:buNone/>
              <a:defRPr sz="2300"/>
            </a:lvl7pPr>
            <a:lvl8pPr marL="5119631" indent="0">
              <a:buNone/>
              <a:defRPr sz="2300"/>
            </a:lvl8pPr>
            <a:lvl9pPr marL="5851006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EB75-9A00-4F03-ABBE-B8CE0C6E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1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2" y="2346963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2" y="2346963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E817-4491-411C-B4CD-EF91E011A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502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76" indent="0">
              <a:buNone/>
              <a:defRPr sz="3200" b="1"/>
            </a:lvl2pPr>
            <a:lvl3pPr marL="1462750" indent="0">
              <a:buNone/>
              <a:defRPr sz="2900" b="1"/>
            </a:lvl3pPr>
            <a:lvl4pPr marL="2194128" indent="0">
              <a:buNone/>
              <a:defRPr sz="2500" b="1"/>
            </a:lvl4pPr>
            <a:lvl5pPr marL="2925503" indent="0">
              <a:buNone/>
              <a:defRPr sz="2500" b="1"/>
            </a:lvl5pPr>
            <a:lvl6pPr marL="3656878" indent="0">
              <a:buNone/>
              <a:defRPr sz="2500" b="1"/>
            </a:lvl6pPr>
            <a:lvl7pPr marL="4388254" indent="0">
              <a:buNone/>
              <a:defRPr sz="2500" b="1"/>
            </a:lvl7pPr>
            <a:lvl8pPr marL="5119631" indent="0">
              <a:buNone/>
              <a:defRPr sz="2500" b="1"/>
            </a:lvl8pPr>
            <a:lvl9pPr marL="5851006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502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76" indent="0">
              <a:buNone/>
              <a:defRPr sz="3200" b="1"/>
            </a:lvl2pPr>
            <a:lvl3pPr marL="1462750" indent="0">
              <a:buNone/>
              <a:defRPr sz="2900" b="1"/>
            </a:lvl3pPr>
            <a:lvl4pPr marL="2194128" indent="0">
              <a:buNone/>
              <a:defRPr sz="2500" b="1"/>
            </a:lvl4pPr>
            <a:lvl5pPr marL="2925503" indent="0">
              <a:buNone/>
              <a:defRPr sz="2500" b="1"/>
            </a:lvl5pPr>
            <a:lvl6pPr marL="3656878" indent="0">
              <a:buNone/>
              <a:defRPr sz="2500" b="1"/>
            </a:lvl6pPr>
            <a:lvl7pPr marL="4388254" indent="0">
              <a:buNone/>
              <a:defRPr sz="2500" b="1"/>
            </a:lvl7pPr>
            <a:lvl8pPr marL="5119631" indent="0">
              <a:buNone/>
              <a:defRPr sz="2500" b="1"/>
            </a:lvl8pPr>
            <a:lvl9pPr marL="5851006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85E-D7D2-4B16-87C9-1106E0B04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BF70-1A18-4BE8-BDA0-82FD87A05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F69B-2D28-4E0C-A3C4-AFE999804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9" y="400476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6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376" indent="0">
              <a:buNone/>
              <a:defRPr sz="1900"/>
            </a:lvl2pPr>
            <a:lvl3pPr marL="1462750" indent="0">
              <a:buNone/>
              <a:defRPr sz="1600"/>
            </a:lvl3pPr>
            <a:lvl4pPr marL="2194128" indent="0">
              <a:buNone/>
              <a:defRPr sz="1400"/>
            </a:lvl4pPr>
            <a:lvl5pPr marL="2925503" indent="0">
              <a:buNone/>
              <a:defRPr sz="1400"/>
            </a:lvl5pPr>
            <a:lvl6pPr marL="3656878" indent="0">
              <a:buNone/>
              <a:defRPr sz="1400"/>
            </a:lvl6pPr>
            <a:lvl7pPr marL="4388254" indent="0">
              <a:buNone/>
              <a:defRPr sz="1400"/>
            </a:lvl7pPr>
            <a:lvl8pPr marL="5119631" indent="0">
              <a:buNone/>
              <a:defRPr sz="1400"/>
            </a:lvl8pPr>
            <a:lvl9pPr marL="58510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559E-B283-4A6E-AAB5-83B8CDA61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8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376" indent="0">
              <a:buNone/>
              <a:defRPr sz="4400"/>
            </a:lvl2pPr>
            <a:lvl3pPr marL="1462750" indent="0">
              <a:buNone/>
              <a:defRPr sz="3800"/>
            </a:lvl3pPr>
            <a:lvl4pPr marL="2194128" indent="0">
              <a:buNone/>
              <a:defRPr sz="3200"/>
            </a:lvl4pPr>
            <a:lvl5pPr marL="2925503" indent="0">
              <a:buNone/>
              <a:defRPr sz="3200"/>
            </a:lvl5pPr>
            <a:lvl6pPr marL="3656878" indent="0">
              <a:buNone/>
              <a:defRPr sz="3200"/>
            </a:lvl6pPr>
            <a:lvl7pPr marL="4388254" indent="0">
              <a:buNone/>
              <a:defRPr sz="3200"/>
            </a:lvl7pPr>
            <a:lvl8pPr marL="5119631" indent="0">
              <a:buNone/>
              <a:defRPr sz="3200"/>
            </a:lvl8pPr>
            <a:lvl9pPr marL="5851006" indent="0">
              <a:buNone/>
              <a:defRPr sz="3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376" indent="0">
              <a:buNone/>
              <a:defRPr sz="1900"/>
            </a:lvl2pPr>
            <a:lvl3pPr marL="1462750" indent="0">
              <a:buNone/>
              <a:defRPr sz="1600"/>
            </a:lvl3pPr>
            <a:lvl4pPr marL="2194128" indent="0">
              <a:buNone/>
              <a:defRPr sz="1400"/>
            </a:lvl4pPr>
            <a:lvl5pPr marL="2925503" indent="0">
              <a:buNone/>
              <a:defRPr sz="1400"/>
            </a:lvl5pPr>
            <a:lvl6pPr marL="3656878" indent="0">
              <a:buNone/>
              <a:defRPr sz="1400"/>
            </a:lvl6pPr>
            <a:lvl7pPr marL="4388254" indent="0">
              <a:buNone/>
              <a:defRPr sz="1400"/>
            </a:lvl7pPr>
            <a:lvl8pPr marL="5119631" indent="0">
              <a:buNone/>
              <a:defRPr sz="1400"/>
            </a:lvl8pPr>
            <a:lvl9pPr marL="58510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31CE-C800-4FF9-A850-7285E8232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240" y="402804"/>
            <a:ext cx="13990320" cy="167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75" tIns="73137" rIns="146275" bIns="731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" y="2346963"/>
            <a:ext cx="1399032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242" y="9159666"/>
            <a:ext cx="36271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>
              <a:defRPr sz="2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1140" y="9159666"/>
            <a:ext cx="49225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 algn="ctr">
              <a:defRPr sz="2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440" y="9159666"/>
            <a:ext cx="36271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 algn="r">
              <a:defRPr sz="2300"/>
            </a:lvl1pPr>
          </a:lstStyle>
          <a:p>
            <a:pPr>
              <a:defRPr/>
            </a:pPr>
            <a:fld id="{C786FD3E-E8AE-4AB9-B746-58C740F49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5pPr>
      <a:lvl6pPr marL="731376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6pPr>
      <a:lvl7pPr marL="1462750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7pPr>
      <a:lvl8pPr marL="219412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8pPr>
      <a:lvl9pPr marL="2925503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9pPr>
    </p:titleStyle>
    <p:bodyStyle>
      <a:lvl1pPr marL="548533" indent="-548533" algn="l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88485" indent="-457109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828439" indent="-365687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59815" indent="-365687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91192" indent="-365687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4022567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753942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5485318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6216694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76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50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128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503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878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254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631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006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720273" y="9568504"/>
            <a:ext cx="458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720778" y="2268382"/>
            <a:ext cx="1091546" cy="1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Connector Line" title="Connector"/>
          <p:cNvCxnSpPr/>
          <p:nvPr/>
        </p:nvCxnSpPr>
        <p:spPr>
          <a:xfrm>
            <a:off x="4610850" y="1214043"/>
            <a:ext cx="15876" cy="70601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 descr="Connector Line" title="Connector"/>
          <p:cNvCxnSpPr/>
          <p:nvPr/>
        </p:nvCxnSpPr>
        <p:spPr>
          <a:xfrm flipH="1">
            <a:off x="7792964" y="1529928"/>
            <a:ext cx="23439" cy="217365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 descr="Connector Line" title="Connector Line"/>
          <p:cNvCxnSpPr/>
          <p:nvPr/>
        </p:nvCxnSpPr>
        <p:spPr>
          <a:xfrm flipH="1">
            <a:off x="2223646" y="3703581"/>
            <a:ext cx="1113863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 descr="Connector Line" title="Connector"/>
          <p:cNvCxnSpPr/>
          <p:nvPr/>
        </p:nvCxnSpPr>
        <p:spPr>
          <a:xfrm flipH="1">
            <a:off x="4602360" y="1183681"/>
            <a:ext cx="8183132" cy="3036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8519156" y="1865780"/>
            <a:ext cx="2468880" cy="750420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74" tIns="11174" rIns="11174" bIns="11174" spcCol="2031" anchor="ctr"/>
          <a:lstStyle/>
          <a:p>
            <a:pPr marL="292044"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Gregory Holliday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92044"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Special Assistant to the Associate Director</a:t>
            </a:r>
          </a:p>
        </p:txBody>
      </p:sp>
      <p:sp>
        <p:nvSpPr>
          <p:cNvPr id="29" name="Freeform 28"/>
          <p:cNvSpPr/>
          <p:nvPr/>
        </p:nvSpPr>
        <p:spPr>
          <a:xfrm>
            <a:off x="6597729" y="709484"/>
            <a:ext cx="2468880" cy="914400"/>
          </a:xfrm>
          <a:custGeom>
            <a:avLst/>
            <a:gdLst>
              <a:gd name="connsiteX0" fmla="*/ 0 w 1493521"/>
              <a:gd name="connsiteY0" fmla="*/ 0 h 1375890"/>
              <a:gd name="connsiteX1" fmla="*/ 1493521 w 1493521"/>
              <a:gd name="connsiteY1" fmla="*/ 0 h 1375890"/>
              <a:gd name="connsiteX2" fmla="*/ 1493521 w 1493521"/>
              <a:gd name="connsiteY2" fmla="*/ 1375890 h 1375890"/>
              <a:gd name="connsiteX3" fmla="*/ 0 w 1493521"/>
              <a:gd name="connsiteY3" fmla="*/ 1375890 h 1375890"/>
              <a:gd name="connsiteX4" fmla="*/ 0 w 1493521"/>
              <a:gd name="connsiteY4" fmla="*/ 0 h 137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21" h="1375890">
                <a:moveTo>
                  <a:pt x="0" y="0"/>
                </a:moveTo>
                <a:lnTo>
                  <a:pt x="1493521" y="0"/>
                </a:lnTo>
                <a:lnTo>
                  <a:pt x="1493521" y="1375890"/>
                </a:lnTo>
                <a:lnTo>
                  <a:pt x="0" y="1375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woPt" dir="t"/>
          </a:scene3d>
          <a:sp3d prstMaterial="dkEdge">
            <a:bevelT w="8200" h="38100" prst="relaxedInset"/>
            <a:bevelB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Brian K. Goodger</a:t>
            </a:r>
            <a:br>
              <a:rPr lang="en-US" sz="1600" b="1" dirty="0">
                <a:latin typeface="Calibri" pitchFamily="34" charset="0"/>
                <a:cs typeface="Times New Roman" pitchFamily="18" charset="0"/>
              </a:rPr>
            </a:br>
            <a:r>
              <a:rPr lang="en-US" sz="1600" b="1" dirty="0">
                <a:latin typeface="Calibri" pitchFamily="34" charset="0"/>
                <a:cs typeface="Times New Roman" pitchFamily="18" charset="0"/>
              </a:rPr>
              <a:t>Associate Director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dirty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0953" y="89180"/>
            <a:ext cx="11150221" cy="655093"/>
          </a:xfrm>
        </p:spPr>
        <p:txBody>
          <a:bodyPr/>
          <a:lstStyle/>
          <a:p>
            <a:pPr eaLnBrk="1" hangingPunct="1"/>
            <a:r>
              <a:rPr lang="en-US" sz="2400" dirty="0"/>
              <a:t>Organization Chart - Office of Logistics and Acquisition Operations (OLAO)</a:t>
            </a:r>
          </a:p>
        </p:txBody>
      </p:sp>
      <p:cxnSp>
        <p:nvCxnSpPr>
          <p:cNvPr id="65" name="Straight Connector 64" descr="Connector Line" title="Connector"/>
          <p:cNvCxnSpPr/>
          <p:nvPr/>
        </p:nvCxnSpPr>
        <p:spPr>
          <a:xfrm>
            <a:off x="6005792" y="3698321"/>
            <a:ext cx="0" cy="323002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405592" y="3927556"/>
            <a:ext cx="3200400" cy="86868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Division of Logistics Services (DLS)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Director, George L. Martinez</a:t>
            </a: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Deputy Director,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Vacant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405592" y="4988581"/>
            <a:ext cx="3200400" cy="76352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Property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Acting Chief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–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Ben Meyers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405592" y="5884726"/>
            <a:ext cx="3200400" cy="719176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Supply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Acting Chief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–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George Martinez</a:t>
            </a: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405592" y="6775789"/>
            <a:ext cx="3200400" cy="791094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Transportation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Chief – Mark Minnick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58" name="Straight Connector 57" descr="Connector Line" title="Connector"/>
          <p:cNvCxnSpPr/>
          <p:nvPr/>
        </p:nvCxnSpPr>
        <p:spPr>
          <a:xfrm>
            <a:off x="2219973" y="3703582"/>
            <a:ext cx="10610" cy="533225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36893" y="3927556"/>
            <a:ext cx="3566160" cy="1224543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Division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of Information Technology Acquisition (DITA) - NITAAC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Program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Director,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Bridget Gauer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Deputy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Director,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Brendan Miller (Acting)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36893" y="5367892"/>
            <a:ext cx="3566160" cy="123601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CIO-SP3, CIO-SP3 SB and CIO-CS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Lead Contracting Officer, Keith Johnson (Acting)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(CIO-SP3, CIO-SP3 SB) 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Lead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Contracting Officer,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Jamie Lupo (CIO-CS)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66" name="Straight Connector 65" descr="Connector Line" title="Connector"/>
          <p:cNvCxnSpPr/>
          <p:nvPr/>
        </p:nvCxnSpPr>
        <p:spPr>
          <a:xfrm>
            <a:off x="9749654" y="3698321"/>
            <a:ext cx="1" cy="561112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8012294" y="3927556"/>
            <a:ext cx="3565624" cy="71011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Office of Acquisitions (OA)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COAC Director,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Susan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Cortes-Shrank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8051727" y="5463055"/>
            <a:ext cx="3526191" cy="55936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3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R&amp;D Section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Section Chief, Lou Kuta (Acting)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8041238" y="6154329"/>
            <a:ext cx="3536680" cy="1138311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Stations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Support Blue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Section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and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Station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Support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Red Section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Blue Section Chief–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Danielle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Sweeney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Red Section Chief– Zedekiah J. Worsham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8030747" y="7426657"/>
            <a:ext cx="3547171" cy="60030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Operations Support Section 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Section Chief – Vacant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8012294" y="9225604"/>
            <a:ext cx="3565624" cy="765453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            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Special Contracting Section</a:t>
            </a: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Section Chief – Yvette Porter (Acting)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68" name="Straight Connector 67" descr="Connector Line" title="Connector"/>
          <p:cNvCxnSpPr/>
          <p:nvPr/>
        </p:nvCxnSpPr>
        <p:spPr>
          <a:xfrm>
            <a:off x="13378784" y="3703580"/>
            <a:ext cx="52390" cy="428465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11802023" y="4181556"/>
            <a:ext cx="3200400" cy="86868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Category Management, Strategic Sourcing, and Data Analysis Branch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Vacant, Branch Chief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12167783" y="6164411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Vacant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Contract Specialist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2144344" y="6998815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Laura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Dougherty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Research Analyst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12144344" y="7852005"/>
            <a:ext cx="2468880" cy="788301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Jeff Klein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Contracting Officer Representative (COR)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1514407" y="2753986"/>
            <a:ext cx="2468880" cy="69053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Chelsea Bridge (C)</a:t>
            </a: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Lean Six Sigma Black Belt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933463" y="2722757"/>
            <a:ext cx="2468880" cy="803678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Anton Gnanaraj (C) </a:t>
            </a: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Jayachandran Arumugam (C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)</a:t>
            </a: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IT Support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125" name="Straight Connector 124" descr="Connector Line" title="Connector Line"/>
          <p:cNvCxnSpPr/>
          <p:nvPr/>
        </p:nvCxnSpPr>
        <p:spPr>
          <a:xfrm>
            <a:off x="9809208" y="1183681"/>
            <a:ext cx="0" cy="6553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Freeform 125"/>
          <p:cNvSpPr/>
          <p:nvPr/>
        </p:nvSpPr>
        <p:spPr>
          <a:xfrm>
            <a:off x="11690790" y="1838985"/>
            <a:ext cx="2468880" cy="750420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74" tIns="11174" rIns="11174" bIns="11174" spcCol="2031" anchor="ctr"/>
          <a:lstStyle/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Sharon L.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Clark </a:t>
            </a:r>
          </a:p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Administrative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Assistant</a:t>
            </a:r>
          </a:p>
        </p:txBody>
      </p:sp>
      <p:sp>
        <p:nvSpPr>
          <p:cNvPr id="51" name="Freeform 50"/>
          <p:cNvSpPr/>
          <p:nvPr/>
        </p:nvSpPr>
        <p:spPr>
          <a:xfrm>
            <a:off x="5292683" y="9225604"/>
            <a:ext cx="2427590" cy="68580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2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LTASC - Antonio Colandrea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  (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C)</a:t>
            </a: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NIHCATS II - Cristine Cox  (C)</a:t>
            </a: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PICS – Antonio Colandrea (C)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440566" y="6838601"/>
            <a:ext cx="3566160" cy="72828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Civilian Assisted Acquisition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Bridget Gauer (Acting)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Contracting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Officer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47503" y="8759964"/>
            <a:ext cx="3566160" cy="78645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Customer Service and Policy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Vacant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Lead Management Analyst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8012294" y="8149363"/>
            <a:ext cx="3565624" cy="944971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Procurement Analyst– Mary Rainey (Acting)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Procurement Assistant– James Harley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Executive Assistant – Bronte Williams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8041238" y="4789915"/>
            <a:ext cx="3536680" cy="54187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Deputy </a:t>
            </a:r>
            <a:r>
              <a:rPr lang="en-US" sz="16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COAC </a:t>
            </a:r>
            <a:r>
              <a:rPr lang="en-US" sz="1600" b="1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Director</a:t>
            </a:r>
            <a:endParaRPr lang="en-US" sz="16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Nora Rivera (Acting)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12144344" y="5331785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Robert Burdette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Contract Specialist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47503" y="7747109"/>
            <a:ext cx="3566160" cy="78645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DoD Assisted Acquisition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>
                <a:latin typeface="Calibri" pitchFamily="34" charset="0"/>
                <a:cs typeface="Times New Roman" pitchFamily="18" charset="0"/>
              </a:rPr>
              <a:t>Bridget Gauer (Acting)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smtClean="0">
                <a:latin typeface="Calibri" pitchFamily="34" charset="0"/>
                <a:cs typeface="Times New Roman" pitchFamily="18" charset="0"/>
              </a:rPr>
              <a:t>Contact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Specialist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72" name="Straight Connector 71" descr="Connector Line" title="Connector Line"/>
          <p:cNvCxnSpPr/>
          <p:nvPr/>
        </p:nvCxnSpPr>
        <p:spPr>
          <a:xfrm>
            <a:off x="12785490" y="1149930"/>
            <a:ext cx="0" cy="6553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3367920" y="1838985"/>
            <a:ext cx="2468880" cy="750420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74" tIns="11174" rIns="11174" bIns="11174" spcCol="2031" anchor="ctr"/>
          <a:lstStyle/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Soujanya Giambone</a:t>
            </a:r>
          </a:p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Program Analyst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76" name="Straight Connector 75" descr="Connector Line" title="Connector Line"/>
          <p:cNvCxnSpPr/>
          <p:nvPr/>
        </p:nvCxnSpPr>
        <p:spPr>
          <a:xfrm>
            <a:off x="6167903" y="2288548"/>
            <a:ext cx="0" cy="43420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 descr="Connector Line" title="Connector Line"/>
          <p:cNvCxnSpPr/>
          <p:nvPr/>
        </p:nvCxnSpPr>
        <p:spPr>
          <a:xfrm>
            <a:off x="2720778" y="2288548"/>
            <a:ext cx="0" cy="43420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836800" y="2288548"/>
            <a:ext cx="331103" cy="10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3390</TotalTime>
  <Words>323</Words>
  <Application>Microsoft Office PowerPoint</Application>
  <PresentationFormat>Custom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Organization Chart - Office of Logistics and Acquisition Operations (OLAO)</vt:lpstr>
    </vt:vector>
  </TitlesOfParts>
  <Company>NIH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Acquisitions Baseline</dc:title>
  <dc:creator>NIH</dc:creator>
  <cp:lastModifiedBy>Gnanaraj, Anton (NIH/OD) [C]</cp:lastModifiedBy>
  <cp:revision>284</cp:revision>
  <cp:lastPrinted>2017-11-20T14:04:10Z</cp:lastPrinted>
  <dcterms:created xsi:type="dcterms:W3CDTF">2007-01-17T04:06:35Z</dcterms:created>
  <dcterms:modified xsi:type="dcterms:W3CDTF">2018-05-02T13:32:16Z</dcterms:modified>
</cp:coreProperties>
</file>